
<file path=[Content_Types].xml><?xml version="1.0" encoding="utf-8"?>
<Types xmlns="http://schemas.openxmlformats.org/package/2006/content-types">
  <Default Extension="wav" ContentType="audio/x-wav"/>
  <Default Extension="png" ContentType="image/png"/>
  <Default Extension="wdp" ContentType="image/vnd.ms-photo"/>
  <Default Extension="jpeg" ContentType="image/jpeg"/>
  <Default Extension="JPG" ContentType="image/.jpg"/>
  <Default Extension="mp4" ContentType="video/mp4"/>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67" r:id="rId4"/>
    <p:sldId id="257" r:id="rId5"/>
    <p:sldId id="273" r:id="rId6"/>
    <p:sldId id="271" r:id="rId7"/>
    <p:sldId id="258" r:id="rId8"/>
    <p:sldId id="260" r:id="rId9"/>
    <p:sldId id="259" r:id="rId10"/>
    <p:sldId id="261" r:id="rId11"/>
    <p:sldId id="275" r:id="rId12"/>
    <p:sldId id="262" r:id="rId13"/>
    <p:sldId id="276" r:id="rId14"/>
    <p:sldId id="277" r:id="rId15"/>
    <p:sldId id="278" r:id="rId16"/>
    <p:sldId id="265" r:id="rId17"/>
    <p:sldId id="268" r:id="rId19"/>
    <p:sldId id="269" r:id="rId20"/>
    <p:sldId id="27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258"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42F22-D0EE-4EBA-986E-48EA9B2EEDB4}" type="datetimeFigureOut">
              <a:rPr/>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913EF-3E09-447D-AD0C-C7A0CEF9F6BB}" type="slidenum">
              <a:rPr/>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83E48"/>
                </a:solidFill>
              </a:rPr>
              <a:t>Hello everyone! Today, I’ll be walking you through the initial steps of using the </a:t>
            </a:r>
            <a:r>
              <a:rPr lang="en-US" err="1">
                <a:solidFill>
                  <a:srgbClr val="383E48"/>
                </a:solidFill>
              </a:rPr>
              <a:t>EZTechMovie</a:t>
            </a:r>
            <a:r>
              <a:rPr lang="en-US">
                <a:solidFill>
                  <a:srgbClr val="383E48"/>
                </a:solidFill>
              </a:rPr>
              <a:t> application, focusing on the login and registration process.</a:t>
            </a:r>
            <a:endParaRPr lang="en-US">
              <a:solidFill>
                <a:srgbClr val="000000"/>
              </a:solidFill>
            </a:endParaRPr>
          </a:p>
          <a:p>
            <a:endParaRPr lang="en-US">
              <a:solidFill>
                <a:srgbClr val="383E48"/>
              </a:solidFill>
            </a:endParaRPr>
          </a:p>
          <a:p>
            <a:r>
              <a:rPr lang="en-US">
                <a:solidFill>
                  <a:srgbClr val="383E48"/>
                </a:solidFill>
              </a:rPr>
              <a:t>When users first launch the </a:t>
            </a:r>
            <a:r>
              <a:rPr lang="en-US" err="1">
                <a:solidFill>
                  <a:srgbClr val="383E48"/>
                </a:solidFill>
              </a:rPr>
              <a:t>EZTechMovie</a:t>
            </a:r>
            <a:r>
              <a:rPr lang="en-US">
                <a:solidFill>
                  <a:srgbClr val="383E48"/>
                </a:solidFill>
              </a:rPr>
              <a:t> application, they are greeted with a login screen.</a:t>
            </a:r>
            <a:endParaRPr lang="en-US">
              <a:solidFill>
                <a:srgbClr val="000000"/>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This is the gateway to accessing all the exciting content the platform has to offer.</a:t>
            </a:r>
            <a:endParaRPr lang="en-US">
              <a:solidFill>
                <a:srgbClr val="000000"/>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On the login screen, users are required to enter their user ID and password.</a:t>
            </a:r>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This step is crucial for ensuring that each user’s account remains secure and personalized.</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For those who are new to </a:t>
            </a:r>
            <a:r>
              <a:rPr lang="en-US" err="1">
                <a:solidFill>
                  <a:srgbClr val="383E48"/>
                </a:solidFill>
              </a:rPr>
              <a:t>EZTechMovie</a:t>
            </a:r>
            <a:r>
              <a:rPr lang="en-US">
                <a:solidFill>
                  <a:srgbClr val="383E48"/>
                </a:solidFill>
              </a:rPr>
              <a:t>, there’s a convenient option to register for an account.</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New users can easily sign up using their Google accounts, which streamlines the registration process and makes it user-friendly.</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Once registration is complete, users can log in using their newly created credentials.</a:t>
            </a:r>
            <a:endParaRPr lang="en-US">
              <a:ea typeface="Calibri" panose="020F0502020204030204"/>
              <a:cs typeface="Calibri" panose="020F0502020204030204"/>
            </a:endParaRPr>
          </a:p>
          <a:p>
            <a:endParaRPr lang="en-US">
              <a:solidFill>
                <a:srgbClr val="383E48"/>
              </a:solidFill>
            </a:endParaRPr>
          </a:p>
          <a:p>
            <a:r>
              <a:rPr lang="en-US">
                <a:solidFill>
                  <a:srgbClr val="383E48"/>
                </a:solidFill>
              </a:rPr>
              <a:t>This allows them to access their personalized viewing experience right away.</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After entering their login information, the system performs a verification process.</a:t>
            </a:r>
            <a:endParaRPr lang="en-US">
              <a:ea typeface="Calibri" panose="020F0502020204030204"/>
              <a:cs typeface="Calibri" panose="020F0502020204030204"/>
            </a:endParaRPr>
          </a:p>
          <a:p>
            <a:endParaRPr lang="en-US">
              <a:solidFill>
                <a:srgbClr val="383E48"/>
              </a:solidFill>
            </a:endParaRPr>
          </a:p>
          <a:p>
            <a:r>
              <a:rPr lang="en-US">
                <a:solidFill>
                  <a:srgbClr val="383E48"/>
                </a:solidFill>
              </a:rPr>
              <a:t>It checks the provided user ID and password against the database to ensure accuracy.</a:t>
            </a:r>
            <a:endParaRPr lang="en-US">
              <a:ea typeface="Calibri" panose="020F0502020204030204"/>
              <a:cs typeface="Calibri" panose="020F0502020204030204"/>
            </a:endParaRPr>
          </a:p>
          <a:p>
            <a:endParaRPr lang="en-US">
              <a:solidFill>
                <a:srgbClr val="383E48"/>
              </a:solidFill>
            </a:endParaRPr>
          </a:p>
          <a:p>
            <a:r>
              <a:rPr lang="en-US">
                <a:solidFill>
                  <a:srgbClr val="383E48"/>
                </a:solidFill>
              </a:rPr>
              <a:t>If the information matches, users are granted access to the next step of the application.</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pPr marL="171450" indent="-171450">
              <a:buFont typeface="Arial" panose="020B0604020202020204"/>
              <a:buChar char="•"/>
            </a:pPr>
            <a:endParaRPr lang="en-US">
              <a:solidFill>
                <a:srgbClr val="383E48"/>
              </a:solidFill>
              <a:ea typeface="Calibri" panose="020F0502020204030204"/>
              <a:cs typeface="Calibri" panose="020F0502020204030204"/>
            </a:endParaRPr>
          </a:p>
          <a:p>
            <a:pPr marL="171450" indent="-171450">
              <a:buFont typeface="Arial" panose="020B0604020202020204"/>
              <a:buChar char="•"/>
            </a:pPr>
            <a:endParaRPr lang="en-US">
              <a:solidFill>
                <a:srgbClr val="383E48"/>
              </a:solidFill>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3E913EF-3E09-447D-AD0C-C7A0CEF9F6BB}"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383E48"/>
              </a:solidFill>
            </a:endParaRPr>
          </a:p>
          <a:p>
            <a:endParaRPr lang="en-US">
              <a:solidFill>
                <a:srgbClr val="383E48"/>
              </a:solidFill>
            </a:endParaRPr>
          </a:p>
          <a:p>
            <a:r>
              <a:rPr lang="en-US">
                <a:solidFill>
                  <a:srgbClr val="383E48"/>
                </a:solidFill>
                <a:ea typeface="Calibri" panose="020F0502020204030204"/>
                <a:cs typeface="Calibri" panose="020F0502020204030204"/>
              </a:rPr>
              <a:t>Next, </a:t>
            </a:r>
            <a:r>
              <a:rPr lang="en-US">
                <a:solidFill>
                  <a:srgbClr val="383E48"/>
                </a:solidFill>
              </a:rPr>
              <a:t>I’ll be discussing the various subscription plans offered by </a:t>
            </a:r>
            <a:r>
              <a:rPr lang="en-US" err="1">
                <a:solidFill>
                  <a:srgbClr val="383E48"/>
                </a:solidFill>
              </a:rPr>
              <a:t>EZTechMovie</a:t>
            </a:r>
            <a:r>
              <a:rPr lang="en-US">
                <a:solidFill>
                  <a:srgbClr val="383E48"/>
                </a:solidFill>
              </a:rPr>
              <a:t>, each designed to cater to different viewing preferences and lifestyles.</a:t>
            </a:r>
            <a:endParaRPr lang="en-US">
              <a:solidFill>
                <a:srgbClr val="383E48"/>
              </a:solidFill>
            </a:endParaRPr>
          </a:p>
          <a:p>
            <a:endParaRPr lang="en-US">
              <a:solidFill>
                <a:srgbClr val="383E48"/>
              </a:solidFill>
              <a:ea typeface="Calibri" panose="020F0502020204030204"/>
              <a:cs typeface="Calibri" panose="020F0502020204030204"/>
            </a:endParaRPr>
          </a:p>
          <a:p>
            <a:r>
              <a:rPr lang="en-US">
                <a:solidFill>
                  <a:srgbClr val="383E48"/>
                </a:solidFill>
              </a:rPr>
              <a:t>Let’s start with the Basic Subscription.</a:t>
            </a:r>
            <a:endParaRPr lang="en-US">
              <a:ea typeface="Calibri" panose="020F0502020204030204"/>
              <a:cs typeface="Calibri" panose="020F0502020204030204"/>
            </a:endParaRPr>
          </a:p>
          <a:p>
            <a:r>
              <a:rPr lang="en-US">
                <a:solidFill>
                  <a:srgbClr val="383E48"/>
                </a:solidFill>
              </a:rPr>
              <a:t>This is the entry-level plan, perfect for casual viewers.</a:t>
            </a:r>
            <a:endParaRPr lang="en-US">
              <a:ea typeface="Calibri" panose="020F0502020204030204"/>
              <a:cs typeface="Calibri" panose="020F0502020204030204"/>
            </a:endParaRPr>
          </a:p>
          <a:p>
            <a:r>
              <a:rPr lang="en-US">
                <a:solidFill>
                  <a:srgbClr val="383E48"/>
                </a:solidFill>
              </a:rPr>
              <a:t>It provides access to a limited selection of movies, making it ideal for those who want to enjoy a few films without a significant commitment.</a:t>
            </a:r>
            <a:endParaRPr lang="en-US">
              <a:ea typeface="Calibri" panose="020F0502020204030204"/>
              <a:cs typeface="Calibri" panose="020F0502020204030204"/>
            </a:endParaRPr>
          </a:p>
          <a:p>
            <a:r>
              <a:rPr lang="en-US">
                <a:solidFill>
                  <a:srgbClr val="383E48"/>
                </a:solidFill>
              </a:rPr>
              <a:t>This plan is great for individuals who may not watch movies frequently but still want to have some options available.</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Next, we have the Gold Subscription.</a:t>
            </a:r>
            <a:endParaRPr lang="en-US">
              <a:ea typeface="Calibri" panose="020F0502020204030204"/>
              <a:cs typeface="Calibri" panose="020F0502020204030204"/>
            </a:endParaRPr>
          </a:p>
          <a:p>
            <a:r>
              <a:rPr lang="en-US">
                <a:solidFill>
                  <a:srgbClr val="383E48"/>
                </a:solidFill>
              </a:rPr>
              <a:t>This mid-tier plan offers a broader range of movies and additional features compared to the Basic plan.</a:t>
            </a:r>
            <a:endParaRPr lang="en-US">
              <a:ea typeface="Calibri" panose="020F0502020204030204"/>
              <a:cs typeface="Calibri" panose="020F0502020204030204"/>
            </a:endParaRPr>
          </a:p>
          <a:p>
            <a:r>
              <a:rPr lang="en-US">
                <a:solidFill>
                  <a:srgbClr val="383E48"/>
                </a:solidFill>
              </a:rPr>
              <a:t>Users who opt for the Gold Subscription can enjoy more content and enhanced viewing options.</a:t>
            </a:r>
            <a:endParaRPr lang="en-US">
              <a:ea typeface="Calibri" panose="020F0502020204030204"/>
              <a:cs typeface="Calibri" panose="020F0502020204030204"/>
            </a:endParaRPr>
          </a:p>
          <a:p>
            <a:r>
              <a:rPr lang="en-US">
                <a:solidFill>
                  <a:srgbClr val="383E48"/>
                </a:solidFill>
              </a:rPr>
              <a:t>It’s particularly suitable for regular movie watchers who want a richer experience without going for the highest tier.</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Now, let’s talk about the Premium Subscription.</a:t>
            </a:r>
            <a:endParaRPr lang="en-US">
              <a:ea typeface="Calibri" panose="020F0502020204030204"/>
              <a:cs typeface="Calibri" panose="020F0502020204030204"/>
            </a:endParaRPr>
          </a:p>
          <a:p>
            <a:r>
              <a:rPr lang="en-US">
                <a:solidFill>
                  <a:srgbClr val="383E48"/>
                </a:solidFill>
              </a:rPr>
              <a:t>This plan provides the most extensive access to the entire library of movies, including exclusive content and early releases.</a:t>
            </a:r>
            <a:endParaRPr lang="en-US">
              <a:ea typeface="Calibri" panose="020F0502020204030204"/>
              <a:cs typeface="Calibri" panose="020F0502020204030204"/>
            </a:endParaRPr>
          </a:p>
          <a:p>
            <a:r>
              <a:rPr lang="en-US">
                <a:solidFill>
                  <a:srgbClr val="383E48"/>
                </a:solidFill>
              </a:rPr>
              <a:t>It’s designed for avid movie enthusiasts who want the best viewing experience and the widest selection of films.</a:t>
            </a:r>
            <a:endParaRPr lang="en-US">
              <a:ea typeface="Calibri" panose="020F0502020204030204"/>
              <a:cs typeface="Calibri" panose="020F0502020204030204"/>
            </a:endParaRPr>
          </a:p>
          <a:p>
            <a:r>
              <a:rPr lang="en-US">
                <a:solidFill>
                  <a:srgbClr val="383E48"/>
                </a:solidFill>
              </a:rPr>
              <a:t>If you’re someone who loves to stay updated with the latest releases and exclusive titles, this is the plan for you!</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ndParaRPr>
          </a:p>
          <a:p>
            <a:r>
              <a:rPr lang="en-US">
                <a:solidFill>
                  <a:srgbClr val="383E48"/>
                </a:solidFill>
              </a:rPr>
              <a:t>Finally, we have the Social Media Subscription.</a:t>
            </a:r>
            <a:endParaRPr lang="en-US">
              <a:ea typeface="Calibri" panose="020F0502020204030204"/>
              <a:cs typeface="Calibri" panose="020F0502020204030204"/>
            </a:endParaRPr>
          </a:p>
          <a:p>
            <a:r>
              <a:rPr lang="en-US">
                <a:solidFill>
                  <a:srgbClr val="383E48"/>
                </a:solidFill>
              </a:rPr>
              <a:t>This unique plan allows users to connect with friends and share their movie experiences on social media platforms.</a:t>
            </a:r>
            <a:endParaRPr lang="en-US">
              <a:ea typeface="Calibri" panose="020F0502020204030204"/>
              <a:cs typeface="Calibri" panose="020F0502020204030204"/>
            </a:endParaRPr>
          </a:p>
          <a:p>
            <a:r>
              <a:rPr lang="en-US">
                <a:solidFill>
                  <a:srgbClr val="383E48"/>
                </a:solidFill>
              </a:rPr>
              <a:t>It may include features such as collaborative viewing or sharing recommendations, which is appealing to users who enjoy engaging with their social circles while watching movies.</a:t>
            </a:r>
            <a:endParaRPr lang="en-US">
              <a:ea typeface="Calibri" panose="020F0502020204030204"/>
              <a:cs typeface="Calibri" panose="020F0502020204030204"/>
            </a:endParaRPr>
          </a:p>
          <a:p>
            <a:r>
              <a:rPr lang="en-US">
                <a:solidFill>
                  <a:srgbClr val="383E48"/>
                </a:solidFill>
              </a:rPr>
              <a:t>This plan adds a social dimension to the viewing experience, making it more interactive and fun.</a:t>
            </a:r>
            <a:br>
              <a:rPr lang="en-US">
                <a:cs typeface="+mn-lt"/>
              </a:rPr>
            </a:br>
            <a:br>
              <a:rPr lang="en-US">
                <a:cs typeface="+mn-lt"/>
              </a:rPr>
            </a:br>
            <a:r>
              <a:rPr lang="en-US">
                <a:solidFill>
                  <a:srgbClr val="383E48"/>
                </a:solidFill>
                <a:ea typeface="Calibri" panose="020F0502020204030204"/>
                <a:cs typeface="Calibri" panose="020F0502020204030204"/>
              </a:rPr>
              <a:t>EZTech has also launched an apparel line so our members can proudly represent our brand! </a:t>
            </a:r>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ndParaRPr>
          </a:p>
          <a:p>
            <a:endParaRPr lang="en-US">
              <a:solidFill>
                <a:srgbClr val="383E48"/>
              </a:solidFill>
            </a:endParaRPr>
          </a:p>
          <a:p>
            <a:endParaRPr lang="en-US">
              <a:solidFill>
                <a:srgbClr val="383E48"/>
              </a:solidFill>
            </a:endParaRPr>
          </a:p>
          <a:p>
            <a:endParaRPr lang="en-US">
              <a:solidFill>
                <a:srgbClr val="383E48"/>
              </a:solidFill>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3E913EF-3E09-447D-AD0C-C7A0CEF9F6BB}" type="slidenum">
              <a:rPr/>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83E48"/>
                </a:solidFill>
              </a:rPr>
              <a:t>Now that we’ve covered the various subscription plans, let’s discuss the next steps users will take after selecting their plan on </a:t>
            </a:r>
            <a:r>
              <a:rPr lang="en-US" err="1">
                <a:solidFill>
                  <a:srgbClr val="383E48"/>
                </a:solidFill>
              </a:rPr>
              <a:t>EZTechMovie</a:t>
            </a:r>
            <a:r>
              <a:rPr lang="en-US">
                <a:solidFill>
                  <a:srgbClr val="383E48"/>
                </a:solidFill>
              </a:rPr>
              <a:t>.</a:t>
            </a:r>
            <a:endParaRPr lang="en-US">
              <a:solidFill>
                <a:srgbClr val="383E48"/>
              </a:solidFill>
            </a:endParaRPr>
          </a:p>
          <a:p>
            <a:endParaRPr lang="en-US">
              <a:solidFill>
                <a:srgbClr val="383E48"/>
              </a:solidFill>
              <a:ea typeface="Calibri" panose="020F0502020204030204"/>
              <a:cs typeface="Calibri" panose="020F0502020204030204"/>
            </a:endParaRPr>
          </a:p>
          <a:p>
            <a:r>
              <a:rPr lang="en-US">
                <a:solidFill>
                  <a:srgbClr val="383E48"/>
                </a:solidFill>
              </a:rPr>
              <a:t>After logging in, users will proceed to select their desired subscription plan.</a:t>
            </a:r>
            <a:endParaRPr lang="en-US">
              <a:ea typeface="Calibri" panose="020F0502020204030204"/>
              <a:cs typeface="Calibri" panose="020F0502020204030204"/>
            </a:endParaRPr>
          </a:p>
          <a:p>
            <a:r>
              <a:rPr lang="en-US">
                <a:solidFill>
                  <a:srgbClr val="383E48"/>
                </a:solidFill>
              </a:rPr>
              <a:t>This is an important step, as it determines the content and features available to them.</a:t>
            </a:r>
            <a:endParaRPr lang="en-US">
              <a:ea typeface="Calibri" panose="020F0502020204030204"/>
              <a:cs typeface="Calibri" panose="020F0502020204030204"/>
            </a:endParaRPr>
          </a:p>
          <a:p>
            <a:r>
              <a:rPr lang="en-US">
                <a:solidFill>
                  <a:srgbClr val="383E48"/>
                </a:solidFill>
              </a:rPr>
              <a:t>Along with the subscription plan, users will also choose their preferred payment method, ensuring a smooth transaction process.</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Once users have made their selections, they will be presented with a curated list of movies.</a:t>
            </a:r>
            <a:endParaRPr lang="en-US">
              <a:ea typeface="Calibri" panose="020F0502020204030204"/>
              <a:cs typeface="Calibri" panose="020F0502020204030204"/>
            </a:endParaRPr>
          </a:p>
          <a:p>
            <a:r>
              <a:rPr lang="en-US">
                <a:solidFill>
                  <a:srgbClr val="383E48"/>
                </a:solidFill>
              </a:rPr>
              <a:t>This list is tailored to their preferences, making it easier for them to find films that align with their interests.</a:t>
            </a:r>
            <a:endParaRPr lang="en-US">
              <a:ea typeface="Calibri" panose="020F0502020204030204"/>
              <a:cs typeface="Calibri" panose="020F0502020204030204"/>
            </a:endParaRPr>
          </a:p>
          <a:p>
            <a:r>
              <a:rPr lang="en-US">
                <a:solidFill>
                  <a:srgbClr val="383E48"/>
                </a:solidFill>
              </a:rPr>
              <a:t>This personalized approach enhances the viewing experience, as users can quickly discover new content that they are likely to enjoy.</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r>
              <a:rPr lang="en-US">
                <a:solidFill>
                  <a:srgbClr val="383E48"/>
                </a:solidFill>
              </a:rPr>
              <a:t>It’s important to note that while users can only watch one movie at a time, they have the flexibility to stream on multiple devices simultaneously, depending on their selected plan.</a:t>
            </a:r>
            <a:endParaRPr lang="en-US">
              <a:ea typeface="Calibri" panose="020F0502020204030204"/>
              <a:cs typeface="Calibri" panose="020F0502020204030204"/>
            </a:endParaRPr>
          </a:p>
          <a:p>
            <a:r>
              <a:rPr lang="en-US">
                <a:solidFill>
                  <a:srgbClr val="383E48"/>
                </a:solidFill>
              </a:rPr>
              <a:t>This means that if you have family members or friends who also want to enjoy movies, they can do so on their devices without interrupting your viewing experience.</a:t>
            </a:r>
            <a:endParaRPr lang="en-US">
              <a:ea typeface="Calibri" panose="020F0502020204030204"/>
              <a:cs typeface="Calibri" panose="020F0502020204030204"/>
            </a:endParaRPr>
          </a:p>
          <a:p>
            <a:r>
              <a:rPr lang="en-US">
                <a:solidFill>
                  <a:srgbClr val="383E48"/>
                </a:solidFill>
              </a:rPr>
              <a:t>This feature adds convenience and accessibility, allowing for a more enjoyable movie-watching experience across different devices.</a:t>
            </a:r>
            <a:endParaRPr lang="en-US">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endParaRPr lang="en-US">
              <a:solidFill>
                <a:srgbClr val="383E48"/>
              </a:solidFill>
              <a:ea typeface="Calibri" panose="020F0502020204030204"/>
              <a:cs typeface="Calibri" panose="020F0502020204030204"/>
            </a:endParaRPr>
          </a:p>
          <a:p>
            <a:pPr marL="171450" indent="-171450">
              <a:buFont typeface="Arial" panose="020B0604020202020204"/>
              <a:buChar char="•"/>
            </a:pPr>
            <a:endParaRPr lang="en-US">
              <a:solidFill>
                <a:srgbClr val="383E48"/>
              </a:solidFill>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3E913EF-3E09-447D-AD0C-C7A0CEF9F6BB}"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hdphoto" Target="../media/image14.wdp"/><Relationship Id="rId6" Type="http://schemas.openxmlformats.org/officeDocument/2006/relationships/image" Target="../media/image13.png"/><Relationship Id="rId5" Type="http://schemas.openxmlformats.org/officeDocument/2006/relationships/image" Target="../media/image11.png"/><Relationship Id="rId4" Type="http://schemas.microsoft.com/office/2007/relationships/media" Target="../media/audio2.wav"/><Relationship Id="rId3" Type="http://schemas.openxmlformats.org/officeDocument/2006/relationships/audio" Target="../media/audio2.wav"/><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9" Type="http://schemas.openxmlformats.org/officeDocument/2006/relationships/image" Target="../media/image18.png"/><Relationship Id="rId8" Type="http://schemas.microsoft.com/office/2007/relationships/media" Target="../media/media1.mp4"/><Relationship Id="rId7" Type="http://schemas.openxmlformats.org/officeDocument/2006/relationships/video" Target="../media/media1.mp4"/><Relationship Id="rId6" Type="http://schemas.microsoft.com/office/2007/relationships/hdphoto" Target="../media/image14.wdp"/><Relationship Id="rId5" Type="http://schemas.openxmlformats.org/officeDocument/2006/relationships/image" Target="../media/image13.png"/><Relationship Id="rId4" Type="http://schemas.openxmlformats.org/officeDocument/2006/relationships/image" Target="../media/image11.png"/><Relationship Id="rId3" Type="http://schemas.microsoft.com/office/2007/relationships/media" Target="../media/audio3.wav"/><Relationship Id="rId2" Type="http://schemas.openxmlformats.org/officeDocument/2006/relationships/audio" Target="../media/audio3.wav"/><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1.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1.png"/><Relationship Id="rId3" Type="http://schemas.microsoft.com/office/2007/relationships/media" Target="../media/media3.m4a"/><Relationship Id="rId2" Type="http://schemas.openxmlformats.org/officeDocument/2006/relationships/audio" Target="../media/media3.m4a"/><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1.png"/><Relationship Id="rId3" Type="http://schemas.microsoft.com/office/2007/relationships/media" Target="../media/media4.m4a"/><Relationship Id="rId2" Type="http://schemas.openxmlformats.org/officeDocument/2006/relationships/audio" Target="../media/media4.m4a"/><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1.png"/><Relationship Id="rId3" Type="http://schemas.microsoft.com/office/2007/relationships/media" Target="../media/media5.m4a"/><Relationship Id="rId2" Type="http://schemas.openxmlformats.org/officeDocument/2006/relationships/audio" Target="../media/media5.m4a"/><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pcisecuritystandards.org/standard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14.wdp"/><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media" Target="../media/audio1.wav"/><Relationship Id="rId1"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men standing together&#10;&#10;AI-generated content may be incorrect."/>
          <p:cNvPicPr>
            <a:picLocks noChangeAspect="1"/>
          </p:cNvPicPr>
          <p:nvPr/>
        </p:nvPicPr>
        <p:blipFill>
          <a:blip r:embed="rId1"/>
          <a:srcRect t="4360" b="31681"/>
          <a:stretch>
            <a:fillRect/>
          </a:stretch>
        </p:blipFill>
        <p:spPr>
          <a:xfrm>
            <a:off x="4267201" y="10"/>
            <a:ext cx="7924800" cy="3383270"/>
          </a:xfrm>
          <a:prstGeom prst="rect">
            <a:avLst/>
          </a:prstGeom>
        </p:spPr>
      </p:pic>
      <p:pic>
        <p:nvPicPr>
          <p:cNvPr id="12" name="Picture 11" descr="A film strip with images of people and guns&#10;&#10;AI-generated content may be incorrect."/>
          <p:cNvPicPr>
            <a:picLocks noChangeAspect="1"/>
          </p:cNvPicPr>
          <p:nvPr/>
        </p:nvPicPr>
        <p:blipFill>
          <a:blip r:embed="rId2"/>
          <a:srcRect t="15153" r="2" b="17767"/>
          <a:stretch>
            <a:fillRect/>
          </a:stretch>
        </p:blipFill>
        <p:spPr>
          <a:xfrm>
            <a:off x="4650916" y="3474720"/>
            <a:ext cx="7555832" cy="3383280"/>
          </a:xfrm>
          <a:prstGeom prst="rect">
            <a:avLst/>
          </a:prstGeom>
        </p:spPr>
      </p:pic>
      <p:sp useBgFill="1">
        <p:nvSpPr>
          <p:cNvPr id="35" name="Freeform: Shape 34"/>
          <p:cNvSpPr>
            <a:spLocks noGrp="1" noRot="1" noChangeAspect="1" noMove="1" noResize="1" noEditPoints="1" noAdjustHandles="1" noChangeArrowheads="1" noChangeShapeType="1" noTextEdit="1"/>
          </p:cNvSpPr>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43468" y="609600"/>
            <a:ext cx="3992700" cy="3877197"/>
          </a:xfrm>
        </p:spPr>
        <p:txBody>
          <a:bodyPr>
            <a:normAutofit/>
          </a:bodyPr>
          <a:lstStyle/>
          <a:p>
            <a:pPr algn="l"/>
            <a:r>
              <a:rPr lang="en-US" sz="2400" dirty="0"/>
              <a:t>INT499: Information Technology Capstone</a:t>
            </a:r>
            <a:br>
              <a:rPr lang="en-US" sz="2400" dirty="0"/>
            </a:br>
            <a:br>
              <a:rPr lang="en-US" sz="2400" dirty="0"/>
            </a:br>
            <a:r>
              <a:rPr lang="en-US" sz="2400" dirty="0"/>
              <a:t>Travis Simmons, Chad Grismore, Christopher Carson, Victor Ledezma</a:t>
            </a:r>
            <a:br>
              <a:rPr lang="en-US" sz="2400" dirty="0"/>
            </a:br>
            <a:br>
              <a:rPr lang="en-US" sz="2400" dirty="0"/>
            </a:br>
            <a:r>
              <a:rPr lang="en-US" sz="2400" dirty="0"/>
              <a:t>Professor John Russell</a:t>
            </a:r>
            <a:br>
              <a:rPr lang="en-US" sz="2400" dirty="0"/>
            </a:br>
            <a:br>
              <a:rPr lang="en-US" sz="2400" dirty="0"/>
            </a:br>
            <a:r>
              <a:rPr lang="en-US" sz="2400" dirty="0"/>
              <a:t>06/10/2025</a:t>
            </a:r>
            <a:br>
              <a:rPr lang="en-US" sz="2400" dirty="0"/>
            </a:br>
            <a:endParaRPr lang="en-US" sz="2400" dirty="0"/>
          </a:p>
        </p:txBody>
      </p:sp>
      <p:sp>
        <p:nvSpPr>
          <p:cNvPr id="3" name="Subtitle 2"/>
          <p:cNvSpPr>
            <a:spLocks noGrp="1"/>
          </p:cNvSpPr>
          <p:nvPr>
            <p:ph type="subTitle" idx="1"/>
          </p:nvPr>
        </p:nvSpPr>
        <p:spPr>
          <a:xfrm>
            <a:off x="643467" y="4638783"/>
            <a:ext cx="4007449" cy="1343972"/>
          </a:xfrm>
        </p:spPr>
        <p:txBody>
          <a:bodyPr>
            <a:normAutofit/>
          </a:bodyPr>
          <a:lstStyle/>
          <a:p>
            <a:pPr algn="l"/>
            <a:r>
              <a:rPr lang="en-US" dirty="0" err="1"/>
              <a:t>EZTechMovie</a:t>
            </a:r>
            <a:r>
              <a:rPr lang="en-US" dirty="0"/>
              <a:t> Presentation</a:t>
            </a:r>
            <a:endParaRPr lang="en-US" dirty="0"/>
          </a:p>
        </p:txBody>
      </p:sp>
      <p:sp>
        <p:nvSpPr>
          <p:cNvPr id="13" name="TextBox 12"/>
          <p:cNvSpPr txBox="1"/>
          <p:nvPr/>
        </p:nvSpPr>
        <p:spPr>
          <a:xfrm>
            <a:off x="5164428" y="3474720"/>
            <a:ext cx="5442965" cy="369332"/>
          </a:xfrm>
          <a:prstGeom prst="rect">
            <a:avLst/>
          </a:prstGeom>
          <a:noFill/>
        </p:spPr>
        <p:txBody>
          <a:bodyPr wrap="none" rtlCol="0">
            <a:spAutoFit/>
          </a:bodyPr>
          <a:lstStyle/>
          <a:p>
            <a:r>
              <a:rPr lang="en-US" dirty="0"/>
              <a:t>Travis 	         Chad             	   Chris	                     Victor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Checkout and Credit Card Flow</a:t>
            </a:r>
            <a:endParaRPr lang="en-US" sz="3200"/>
          </a:p>
        </p:txBody>
      </p:sp>
      <p:sp>
        <p:nvSpPr>
          <p:cNvPr id="16" name="Rectangle 15"/>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1"/>
          </p:nvPr>
        </p:nvSpPr>
        <p:spPr>
          <a:xfrm>
            <a:off x="5250106" y="586822"/>
            <a:ext cx="6106742" cy="1645920"/>
          </a:xfrm>
        </p:spPr>
        <p:txBody>
          <a:bodyPr vert="horz" lIns="91440" tIns="45720" rIns="91440" bIns="45720" rtlCol="0" anchor="ctr">
            <a:normAutofit/>
          </a:bodyPr>
          <a:lstStyle/>
          <a:p>
            <a:r>
              <a:rPr lang="en-US" sz="1700"/>
              <a:t>The checkout page pulls the latest cart data, shows an order summary, and provides a form for entering a credit card number.</a:t>
            </a:r>
            <a:endParaRPr lang="en-US" sz="1700"/>
          </a:p>
          <a:p>
            <a:r>
              <a:rPr lang="en-US" sz="1700"/>
              <a:t>Handles validation (making sure the card number is in the right format) and processes the order, such as clearing the cart and saving the card info when the order is placed.</a:t>
            </a:r>
            <a:endParaRPr lang="en-US" sz="1700"/>
          </a:p>
          <a:p>
            <a:endParaRPr lang="en-US" sz="1700"/>
          </a:p>
        </p:txBody>
      </p:sp>
      <p:pic>
        <p:nvPicPr>
          <p:cNvPr id="7" name="Content Placeholder 6" descr="A screenshot of a computer screen&#10;&#10;AI-generated content may be incorrect."/>
          <p:cNvPicPr>
            <a:picLocks noGrp="1" noChangeAspect="1"/>
          </p:cNvPicPr>
          <p:nvPr>
            <p:ph sz="half" idx="2"/>
          </p:nvPr>
        </p:nvPicPr>
        <p:blipFill>
          <a:blip r:embed="rId1"/>
          <a:stretch>
            <a:fillRect/>
          </a:stretch>
        </p:blipFill>
        <p:spPr>
          <a:xfrm>
            <a:off x="5907495" y="3135877"/>
            <a:ext cx="5155690" cy="2875010"/>
          </a:xfrm>
          <a:prstGeom prst="rect">
            <a:avLst/>
          </a:prstGeom>
        </p:spPr>
      </p:pic>
      <p:pic>
        <p:nvPicPr>
          <p:cNvPr id="4" name="Picture 3" descr="A screenshot of a phone&#10;&#10;AI-generated content may be incorrect."/>
          <p:cNvPicPr>
            <a:picLocks noChangeAspect="1"/>
          </p:cNvPicPr>
          <p:nvPr/>
        </p:nvPicPr>
        <p:blipFill>
          <a:blip r:embed="rId2"/>
          <a:srcRect r="-3" b="7470"/>
          <a:stretch>
            <a:fillRect/>
          </a:stretch>
        </p:blipFill>
        <p:spPr>
          <a:xfrm>
            <a:off x="2881341" y="2838254"/>
            <a:ext cx="2494464" cy="3483864"/>
          </a:xfrm>
          <a:prstGeom prst="rect">
            <a:avLst/>
          </a:prstGeom>
        </p:spPr>
      </p:pic>
      <p:pic>
        <p:nvPicPr>
          <p:cNvPr id="5" name="Final Presentation p2 mic audio">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067442" y="6064278"/>
            <a:ext cx="704565" cy="794970"/>
          </a:xfrm>
          <a:prstGeom prst="rect">
            <a:avLst/>
          </a:prstGeom>
        </p:spPr>
      </p:pic>
      <p:pic>
        <p:nvPicPr>
          <p:cNvPr id="8" name="Picture 7" descr="A person with dreadlocks wearing a black shirt&#10;&#10;AI-generated content may be incorrect."/>
          <p:cNvPicPr>
            <a:picLocks noChangeAspect="1"/>
          </p:cNvPicPr>
          <p:nvPr/>
        </p:nvPicPr>
        <p:blipFill>
          <a:blip r:embed="rId6">
            <a:alphaModFix amt="94000"/>
            <a:extLst>
              <a:ext uri="{BEBA8EAE-BF5A-486C-A8C5-ECC9F3942E4B}">
                <a14:imgProps xmlns:a14="http://schemas.microsoft.com/office/drawing/2010/main">
                  <a14:imgLayer r:embed="rId7">
                    <a14:imgEffect>
                      <a14:brightnessContrast bright="1000"/>
                    </a14:imgEffect>
                  </a14:imgLayer>
                </a14:imgProps>
              </a:ext>
            </a:extLst>
          </a:blip>
          <a:stretch>
            <a:fillRect/>
          </a:stretch>
        </p:blipFill>
        <p:spPr>
          <a:xfrm>
            <a:off x="-348" y="4556098"/>
            <a:ext cx="2423182" cy="2370396"/>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1"/>
            <a:ext cx="10515600" cy="1325563"/>
          </a:xfrm>
        </p:spPr>
        <p:txBody>
          <a:bodyPr/>
          <a:lstStyle/>
          <a:p>
            <a:r>
              <a:rPr lang="en-US"/>
              <a:t>Bugs or Difficulties Encountered</a:t>
            </a:r>
            <a:endParaRPr lang="en-US"/>
          </a:p>
        </p:txBody>
      </p:sp>
      <p:sp>
        <p:nvSpPr>
          <p:cNvPr id="3" name="Content Placeholder 2"/>
          <p:cNvSpPr>
            <a:spLocks noGrp="1"/>
          </p:cNvSpPr>
          <p:nvPr>
            <p:ph idx="1"/>
          </p:nvPr>
        </p:nvSpPr>
        <p:spPr>
          <a:xfrm>
            <a:off x="838200" y="1172482"/>
            <a:ext cx="10515600" cy="2989466"/>
          </a:xfrm>
        </p:spPr>
        <p:txBody>
          <a:bodyPr vert="horz" lIns="91440" tIns="45720" rIns="91440" bIns="45720" rtlCol="0" anchor="t">
            <a:normAutofit/>
          </a:bodyPr>
          <a:lstStyle/>
          <a:p>
            <a:r>
              <a:rPr lang="en-US">
                <a:ea typeface="+mn-lt"/>
                <a:cs typeface="+mn-lt"/>
              </a:rPr>
              <a:t>A development challenge we had was setting up the dummy credit card system without actually having all the information needed to make a live system. </a:t>
            </a:r>
            <a:endParaRPr lang="en-US"/>
          </a:p>
          <a:p>
            <a:r>
              <a:rPr lang="en-US">
                <a:ea typeface="+mn-lt"/>
                <a:cs typeface="+mn-lt"/>
              </a:rPr>
              <a:t>The second would be making sure code quality is in place. The linking of </a:t>
            </a:r>
            <a:r>
              <a:rPr lang="en-US" err="1">
                <a:ea typeface="+mn-lt"/>
                <a:cs typeface="+mn-lt"/>
              </a:rPr>
              <a:t>classnames</a:t>
            </a:r>
            <a:r>
              <a:rPr lang="en-US">
                <a:ea typeface="+mn-lt"/>
                <a:cs typeface="+mn-lt"/>
              </a:rPr>
              <a:t> and importing can be very confusing, especially when pulling from multiple different files in different folders. A simple (../) can crash your program.</a:t>
            </a:r>
            <a:endParaRPr lang="en-US"/>
          </a:p>
          <a:p>
            <a:endParaRPr lang="en-US"/>
          </a:p>
        </p:txBody>
      </p:sp>
      <p:pic>
        <p:nvPicPr>
          <p:cNvPr id="4" name="Picture 3" descr="A screen shot of a computer error&#10;&#10;AI-generated content may be incorrect."/>
          <p:cNvPicPr>
            <a:picLocks noChangeAspect="1"/>
          </p:cNvPicPr>
          <p:nvPr/>
        </p:nvPicPr>
        <p:blipFill>
          <a:blip r:embed="rId1"/>
          <a:stretch>
            <a:fillRect/>
          </a:stretch>
        </p:blipFill>
        <p:spPr>
          <a:xfrm>
            <a:off x="3353121" y="5115032"/>
            <a:ext cx="4972050" cy="1028700"/>
          </a:xfrm>
          <a:prstGeom prst="rect">
            <a:avLst/>
          </a:prstGeom>
        </p:spPr>
      </p:pic>
      <p:pic>
        <p:nvPicPr>
          <p:cNvPr id="5" name="Final Presentation p3 mic audio">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062943" y="6124790"/>
            <a:ext cx="730250" cy="730250"/>
          </a:xfrm>
          <a:prstGeom prst="rect">
            <a:avLst/>
          </a:prstGeom>
        </p:spPr>
      </p:pic>
      <p:pic>
        <p:nvPicPr>
          <p:cNvPr id="10" name="Picture 9" descr="A person with dreadlocks wearing a black shirt&#10;&#10;AI-generated content may be incorrect."/>
          <p:cNvPicPr>
            <a:picLocks noChangeAspect="1"/>
          </p:cNvPicPr>
          <p:nvPr/>
        </p:nvPicPr>
        <p:blipFill>
          <a:blip r:embed="rId5">
            <a:alphaModFix amt="94000"/>
            <a:extLst>
              <a:ext uri="{BEBA8EAE-BF5A-486C-A8C5-ECC9F3942E4B}">
                <a14:imgProps xmlns:a14="http://schemas.microsoft.com/office/drawing/2010/main">
                  <a14:imgLayer r:embed="rId6">
                    <a14:imgEffect>
                      <a14:brightnessContrast bright="1000"/>
                    </a14:imgEffect>
                  </a14:imgLayer>
                </a14:imgProps>
              </a:ext>
            </a:extLst>
          </a:blip>
          <a:stretch>
            <a:fillRect/>
          </a:stretch>
        </p:blipFill>
        <p:spPr>
          <a:xfrm>
            <a:off x="-348" y="4564659"/>
            <a:ext cx="2423182" cy="2370396"/>
          </a:xfrm>
          <a:prstGeom prst="ellipse">
            <a:avLst/>
          </a:prstGeom>
          <a:ln>
            <a:noFill/>
          </a:ln>
          <a:effectLst>
            <a:softEdge rad="112500"/>
          </a:effectLst>
        </p:spPr>
      </p:pic>
      <p:pic>
        <p:nvPicPr>
          <p:cNvPr id="8" name="Cart Check Functionality">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8763836" y="3809162"/>
            <a:ext cx="2686260" cy="2689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5"/>
                                        </p:tgtEl>
                                      </p:cBhvr>
                                    </p:cmd>
                                  </p:childTnLst>
                                </p:cTn>
                              </p:par>
                            </p:childTnLst>
                          </p:cTn>
                        </p:par>
                      </p:childTnLst>
                    </p:cTn>
                  </p:par>
                </p:childTnLst>
              </p:cTn>
              <p:nextCondLst>
                <p:cond evt="onClick" delay="0">
                  <p:tgtEl>
                    <p:spTgt spid="5"/>
                  </p:tgtEl>
                </p:cond>
              </p:nextCondLst>
            </p:seq>
            <p:audio>
              <p:cMediaNode>
                <p:cTn id="12" fill="hold" display="0">
                  <p:stCondLst>
                    <p:cond delay="indefinite"/>
                  </p:stCondLst>
                  <p:endCondLst>
                    <p:cond evt="onStopAudio" delay="0">
                      <p:tgtEl>
                        <p:sldTgt/>
                      </p:tgtEl>
                    </p:cond>
                  </p:endCondLst>
                </p:cTn>
                <p:tgtEl>
                  <p:spTgt spid="5"/>
                </p:tgtEl>
              </p:cMediaNode>
            </p:audio>
            <p:video>
              <p:cMediaNode>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Paper</a:t>
            </a:r>
            <a:endParaRPr lang="en-US"/>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pPr marL="0" indent="0" algn="ctr">
              <a:buNone/>
            </a:pPr>
            <a:r>
              <a:rPr lang="en-US" sz="2400" b="1"/>
              <a:t>The Payment Card Industry Data Security Standard (PCI DSS):</a:t>
            </a:r>
            <a:r>
              <a:rPr lang="en-US"/>
              <a:t> </a:t>
            </a:r>
            <a:r>
              <a:rPr lang="en-US" sz="2000"/>
              <a:t>is a comprehensive framework of security standards established to enhance the security of credit card transactions and protect sensitive cardholder information.</a:t>
            </a:r>
            <a:endParaRPr lang="en-US"/>
          </a:p>
          <a:p>
            <a:pPr marL="0" indent="0" algn="ctr">
              <a:buNone/>
            </a:pPr>
            <a:endParaRPr lang="en-US" sz="2000"/>
          </a:p>
          <a:p>
            <a:pPr marL="0" indent="0">
              <a:buNone/>
            </a:pPr>
            <a:r>
              <a:rPr lang="en-US" sz="2000" b="1"/>
              <a:t>Data Breach</a:t>
            </a:r>
            <a:r>
              <a:rPr lang="en-US" sz="2000"/>
              <a:t> - any incident where sensitive or confidential information is accessed, stolen, or disclosed to unauthorized individuals or entities.</a:t>
            </a:r>
            <a:endParaRPr lang="en-US"/>
          </a:p>
          <a:p>
            <a:pPr marL="0" indent="0">
              <a:buNone/>
            </a:pPr>
            <a:endParaRPr lang="en-US" sz="2000" b="1"/>
          </a:p>
          <a:p>
            <a:pPr marL="0" indent="0">
              <a:buNone/>
            </a:pPr>
            <a:r>
              <a:rPr lang="en-US" sz="2000" b="1"/>
              <a:t>Encryption</a:t>
            </a:r>
            <a:r>
              <a:rPr lang="en-US" sz="2000"/>
              <a:t> -</a:t>
            </a:r>
            <a:r>
              <a:rPr lang="en-US" sz="2000" b="1"/>
              <a:t> </a:t>
            </a:r>
            <a:r>
              <a:rPr lang="en-US" sz="2000"/>
              <a:t>transforms readable data into an encoded format that can only be decrypted by authorized users.</a:t>
            </a:r>
            <a:endParaRPr lang="en-US"/>
          </a:p>
          <a:p>
            <a:pPr marL="0" indent="0">
              <a:buNone/>
            </a:pPr>
            <a:endParaRPr lang="en-US" sz="2000"/>
          </a:p>
          <a:p>
            <a:pPr marL="0" indent="0">
              <a:buNone/>
            </a:pPr>
            <a:r>
              <a:rPr lang="en-US" sz="2000" b="1"/>
              <a:t>AES (Advanced Encryption Standard) </a:t>
            </a:r>
            <a:r>
              <a:rPr lang="en-US" sz="2000"/>
              <a:t>- is</a:t>
            </a:r>
            <a:r>
              <a:rPr lang="en-US" sz="2000" b="1"/>
              <a:t> </a:t>
            </a:r>
            <a:r>
              <a:rPr lang="en-US" sz="2000"/>
              <a:t>a widely adopted symmetric encryption algorithm that encrypts data in fixed-size blocks of 128 bits using keys of 128, 192, or 256 bits.</a:t>
            </a:r>
            <a:endParaRPr lang="en-US"/>
          </a:p>
          <a:p>
            <a:pPr marL="0" indent="0">
              <a:buNone/>
            </a:pPr>
            <a:endParaRPr lang="en-US" sz="2000"/>
          </a:p>
          <a:p>
            <a:pPr marL="0" indent="0">
              <a:buNone/>
            </a:pPr>
            <a:r>
              <a:rPr lang="en-US" sz="2000" b="1"/>
              <a:t>Tokenization - </a:t>
            </a:r>
            <a:r>
              <a:rPr lang="en-US" sz="2000"/>
              <a:t>is the process of substituting a sensitive data element with a non-sensitive equivalent, referred to as a token.</a:t>
            </a:r>
            <a:endParaRPr lang="en-US" sz="2000"/>
          </a:p>
        </p:txBody>
      </p:sp>
      <p:pic>
        <p:nvPicPr>
          <p:cNvPr id="5" name="Picture 4" descr="A person in a suit&#10;&#10;AI-generated content may be incorrect."/>
          <p:cNvPicPr>
            <a:picLocks noChangeAspect="1"/>
          </p:cNvPicPr>
          <p:nvPr/>
        </p:nvPicPr>
        <p:blipFill>
          <a:blip r:embed="rId1"/>
          <a:stretch>
            <a:fillRect/>
          </a:stretch>
        </p:blipFill>
        <p:spPr>
          <a:xfrm>
            <a:off x="9748299" y="154916"/>
            <a:ext cx="2155706" cy="1559225"/>
          </a:xfrm>
          <a:prstGeom prst="flowChartConnector">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SRS Highlights</a:t>
            </a:r>
            <a:endParaRPr lang="en-US"/>
          </a:p>
        </p:txBody>
      </p:sp>
      <p:sp>
        <p:nvSpPr>
          <p:cNvPr id="3" name="Content Placeholder 2"/>
          <p:cNvSpPr>
            <a:spLocks noGrp="1"/>
          </p:cNvSpPr>
          <p:nvPr>
            <p:ph idx="1"/>
          </p:nvPr>
        </p:nvSpPr>
        <p:spPr>
          <a:xfrm>
            <a:off x="838200" y="1825625"/>
            <a:ext cx="10515600" cy="4827587"/>
          </a:xfrm>
        </p:spPr>
        <p:txBody>
          <a:bodyPr vert="horz" lIns="91440" tIns="45720" rIns="91440" bIns="45720" rtlCol="0" anchor="t">
            <a:normAutofit fontScale="85000" lnSpcReduction="10000"/>
          </a:bodyPr>
          <a:lstStyle/>
          <a:p>
            <a:r>
              <a:rPr lang="en-US"/>
              <a:t>Functional Requirements</a:t>
            </a:r>
            <a:endParaRPr lang="en-US"/>
          </a:p>
          <a:p>
            <a:pPr lvl="1">
              <a:buFont typeface="Wingdings" panose="05000000000000000000" pitchFamily="34" charset="0"/>
              <a:buChar char="ü"/>
            </a:pPr>
            <a:r>
              <a:rPr lang="en-US"/>
              <a:t>User Registration</a:t>
            </a:r>
            <a:endParaRPr lang="en-US"/>
          </a:p>
          <a:p>
            <a:pPr lvl="1">
              <a:buFont typeface="Wingdings" panose="05000000000000000000" pitchFamily="34" charset="0"/>
              <a:buChar char="ü"/>
            </a:pPr>
            <a:r>
              <a:rPr lang="en-US"/>
              <a:t>Secure Login</a:t>
            </a:r>
            <a:endParaRPr lang="en-US"/>
          </a:p>
          <a:p>
            <a:pPr lvl="1">
              <a:buFont typeface="Wingdings" panose="05000000000000000000" pitchFamily="34" charset="0"/>
              <a:buChar char="ü"/>
            </a:pPr>
            <a:r>
              <a:rPr lang="en-US"/>
              <a:t>Watch List</a:t>
            </a:r>
            <a:endParaRPr lang="en-US"/>
          </a:p>
          <a:p>
            <a:pPr lvl="1">
              <a:buFont typeface="Wingdings" panose="05000000000000000000" pitchFamily="34" charset="0"/>
              <a:buChar char="ü"/>
            </a:pPr>
            <a:r>
              <a:rPr lang="en-US"/>
              <a:t>AI-based Movie Recommendations</a:t>
            </a:r>
            <a:endParaRPr lang="en-US"/>
          </a:p>
          <a:p>
            <a:r>
              <a:rPr lang="en-US"/>
              <a:t>External Interface Requirements</a:t>
            </a:r>
            <a:endParaRPr lang="en-US"/>
          </a:p>
          <a:p>
            <a:pPr lvl="1">
              <a:buFont typeface="Wingdings" panose="05000000000000000000" pitchFamily="34" charset="0"/>
              <a:buChar char="ü"/>
            </a:pPr>
            <a:r>
              <a:rPr lang="en-US"/>
              <a:t>Compatibility with smartphones/tablets, computers, and TVs</a:t>
            </a:r>
            <a:endParaRPr lang="en-US"/>
          </a:p>
          <a:p>
            <a:pPr lvl="1">
              <a:buFont typeface="Wingdings" panose="05000000000000000000" pitchFamily="34" charset="0"/>
              <a:buChar char="ü"/>
            </a:pPr>
            <a:r>
              <a:rPr lang="en-US"/>
              <a:t>Internet requirements - 5 Mbps for SD, 10 Mbps for HD, and 25 Mbps for 4K streaming</a:t>
            </a:r>
            <a:endParaRPr lang="en-US"/>
          </a:p>
          <a:p>
            <a:r>
              <a:rPr lang="en-US"/>
              <a:t>Non-Functional Requirements</a:t>
            </a:r>
            <a:endParaRPr lang="en-US"/>
          </a:p>
          <a:p>
            <a:pPr lvl="1">
              <a:buFont typeface="Wingdings" panose="05000000000000000000" pitchFamily="34" charset="0"/>
              <a:buChar char="ü"/>
            </a:pPr>
            <a:r>
              <a:rPr lang="en-US"/>
              <a:t>Capacity – able to support up to 100,000 active users with 10TB storage for user data.</a:t>
            </a:r>
            <a:endParaRPr lang="en-US"/>
          </a:p>
          <a:p>
            <a:pPr lvl="1">
              <a:buFont typeface="Wingdings" panose="05000000000000000000" pitchFamily="34" charset="0"/>
              <a:buChar char="ü"/>
            </a:pPr>
            <a:r>
              <a:rPr lang="en-US"/>
              <a:t>Scalability – the platform is built around Microsoft Azure APP Service to allow scalability for future growth</a:t>
            </a:r>
            <a:endParaRPr lang="en-US"/>
          </a:p>
          <a:p>
            <a:pPr lvl="1">
              <a:buFont typeface="Wingdings" panose="05000000000000000000" pitchFamily="34" charset="0"/>
              <a:buChar char="ü"/>
            </a:pPr>
            <a:endParaRPr lang="en-US"/>
          </a:p>
          <a:p>
            <a:pPr marL="457200" lvl="1" indent="0">
              <a:buNone/>
            </a:pPr>
            <a:r>
              <a:rPr lang="en-US"/>
              <a:t> </a:t>
            </a:r>
            <a:endParaRPr lang="en-US"/>
          </a:p>
        </p:txBody>
      </p:sp>
      <p:pic>
        <p:nvPicPr>
          <p:cNvPr id="6" name="Picture 5" descr="A person in a suit&#10;&#10;AI-generated content may be incorrect."/>
          <p:cNvPicPr>
            <a:picLocks noChangeAspect="1"/>
          </p:cNvPicPr>
          <p:nvPr/>
        </p:nvPicPr>
        <p:blipFill>
          <a:blip r:embed="rId1"/>
          <a:stretch>
            <a:fillRect/>
          </a:stretch>
        </p:blipFill>
        <p:spPr>
          <a:xfrm>
            <a:off x="9748299" y="154916"/>
            <a:ext cx="2155706" cy="1559225"/>
          </a:xfrm>
          <a:prstGeom prst="flowChartConnector">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Choice and Why</a:t>
            </a:r>
            <a:endParaRPr lang="en-US"/>
          </a:p>
        </p:txBody>
      </p:sp>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sz="3600" b="1" dirty="0"/>
              <a:t>Azure Cosmos DB</a:t>
            </a:r>
            <a:endParaRPr lang="en-US" sz="3600" b="1" dirty="0"/>
          </a:p>
          <a:p>
            <a:r>
              <a:rPr lang="en-US" sz="2400" b="1" dirty="0"/>
              <a:t>Versatility</a:t>
            </a:r>
            <a:endParaRPr lang="en-US" sz="2400" b="1" dirty="0"/>
          </a:p>
          <a:p>
            <a:pPr lvl="1">
              <a:buFont typeface="Wingdings" panose="05000000000000000000" pitchFamily="34" charset="0"/>
              <a:buChar char="Ø"/>
            </a:pPr>
            <a:r>
              <a:rPr lang="en-US" sz="2000" dirty="0"/>
              <a:t>This database allows for a wide range of uses such as gaming, IOT, and social media apps making it perfect for our streaming application.</a:t>
            </a:r>
            <a:endParaRPr lang="en-US" sz="2000" dirty="0"/>
          </a:p>
          <a:p>
            <a:r>
              <a:rPr lang="en-US" sz="2400" b="1" dirty="0"/>
              <a:t>High Performance and Low Latency</a:t>
            </a:r>
            <a:endParaRPr lang="en-US" b="1" dirty="0"/>
          </a:p>
          <a:p>
            <a:pPr lvl="1">
              <a:buFont typeface="Wingdings" panose="05000000000000000000" pitchFamily="34" charset="0"/>
              <a:buChar char="Ø"/>
            </a:pPr>
            <a:r>
              <a:rPr lang="en-US" sz="2000" dirty="0"/>
              <a:t>It is capable of fast read and write speeds, in our case, we need to be able to pull and store data quickly.</a:t>
            </a:r>
            <a:endParaRPr lang="en-US" sz="2000" dirty="0"/>
          </a:p>
          <a:p>
            <a:r>
              <a:rPr lang="en-US" sz="2400" b="1" dirty="0"/>
              <a:t>Multi-Region Storage</a:t>
            </a:r>
            <a:endParaRPr lang="en-US" sz="2400" b="1" dirty="0"/>
          </a:p>
          <a:p>
            <a:pPr lvl="1">
              <a:buFont typeface="Wingdings" panose="05000000000000000000" pitchFamily="34" charset="0"/>
              <a:buChar char="Ø"/>
            </a:pPr>
            <a:r>
              <a:rPr lang="en-US" sz="2000" dirty="0"/>
              <a:t>Ability to store data in multiple regions giving us redundancy for a possible 99.999% SLA availability.</a:t>
            </a:r>
            <a:endParaRPr lang="en-US" sz="2000" dirty="0"/>
          </a:p>
          <a:p>
            <a:pPr lvl="1">
              <a:buFont typeface="Wingdings" panose="05000000000000000000" pitchFamily="34" charset="0"/>
              <a:buChar char="Ø"/>
            </a:pPr>
            <a:endParaRPr lang="en-US" sz="2000" dirty="0"/>
          </a:p>
          <a:p>
            <a:pPr marL="0" indent="0">
              <a:buNone/>
            </a:pPr>
            <a:endParaRPr lang="en-US" sz="2400" b="1" dirty="0"/>
          </a:p>
        </p:txBody>
      </p:sp>
      <p:pic>
        <p:nvPicPr>
          <p:cNvPr id="5" name="Picture 4" descr="A person in a suit&#10;&#10;AI-generated content may be incorrect."/>
          <p:cNvPicPr>
            <a:picLocks noChangeAspect="1"/>
          </p:cNvPicPr>
          <p:nvPr/>
        </p:nvPicPr>
        <p:blipFill>
          <a:blip r:embed="rId1"/>
          <a:stretch>
            <a:fillRect/>
          </a:stretch>
        </p:blipFill>
        <p:spPr>
          <a:xfrm>
            <a:off x="9748299" y="154916"/>
            <a:ext cx="2155706" cy="1559225"/>
          </a:xfrm>
          <a:prstGeom prst="flowChartConnector">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a:normAutofit fontScale="90000"/>
          </a:bodyPr>
          <a:lstStyle/>
          <a:p>
            <a:r>
              <a:rPr lang="en-US" sz="3700"/>
              <a:t>UI/UX Wireframes/Application Design</a:t>
            </a:r>
            <a:endParaRPr lang="en-US" sz="3700"/>
          </a:p>
        </p:txBody>
      </p:sp>
      <p:sp>
        <p:nvSpPr>
          <p:cNvPr id="3" name="Content Placeholder 2"/>
          <p:cNvSpPr>
            <a:spLocks noGrp="1"/>
          </p:cNvSpPr>
          <p:nvPr>
            <p:ph idx="1"/>
          </p:nvPr>
        </p:nvSpPr>
        <p:spPr>
          <a:xfrm>
            <a:off x="836680" y="2405067"/>
            <a:ext cx="6002110" cy="3729034"/>
          </a:xfrm>
        </p:spPr>
        <p:txBody>
          <a:bodyPr vert="horz" lIns="91440" tIns="45720" rIns="91440" bIns="45720" rtlCol="0" anchor="t">
            <a:normAutofit/>
          </a:bodyPr>
          <a:lstStyle/>
          <a:p>
            <a:r>
              <a:rPr lang="en-US" sz="2000" dirty="0">
                <a:ea typeface="+mn-lt"/>
                <a:cs typeface="+mn-lt"/>
              </a:rPr>
              <a:t>Upon launching the application, users are presented with a login screen where they can enter their user ID and password. </a:t>
            </a:r>
            <a:endParaRPr lang="en-US" sz="2000" dirty="0">
              <a:ea typeface="+mn-lt"/>
              <a:cs typeface="+mn-lt"/>
            </a:endParaRPr>
          </a:p>
          <a:p>
            <a:r>
              <a:rPr lang="en-US" sz="2000" dirty="0">
                <a:ea typeface="+mn-lt"/>
                <a:cs typeface="+mn-lt"/>
              </a:rPr>
              <a:t>New users have the option to register for an account using their google accounts. After registration, users can log in using their credentials. </a:t>
            </a:r>
            <a:endParaRPr lang="en-US" sz="2000" dirty="0">
              <a:ea typeface="+mn-lt"/>
              <a:cs typeface="+mn-lt"/>
            </a:endParaRPr>
          </a:p>
          <a:p>
            <a:r>
              <a:rPr lang="en-US" sz="2000" dirty="0">
                <a:ea typeface="+mn-lt"/>
                <a:cs typeface="+mn-lt"/>
              </a:rPr>
              <a:t>The system verifies the provided information against the database, and if it matches, users proceed to the next step. </a:t>
            </a:r>
            <a:endParaRPr lang="en-US" sz="2000"/>
          </a:p>
        </p:txBody>
      </p:sp>
      <p:pic>
        <p:nvPicPr>
          <p:cNvPr id="4" name="Picture 3" descr="A screenshot of a login form&#10;&#10;AI-generated content may be incorrect."/>
          <p:cNvPicPr>
            <a:picLocks noChangeAspect="1"/>
          </p:cNvPicPr>
          <p:nvPr/>
        </p:nvPicPr>
        <p:blipFill>
          <a:blip r:embed="rId1"/>
          <a:srcRect r="1289"/>
          <a:stretch>
            <a:fillRect/>
          </a:stretch>
        </p:blipFill>
        <p:spPr>
          <a:xfrm>
            <a:off x="7199440" y="10"/>
            <a:ext cx="4992560" cy="6857990"/>
          </a:xfrm>
          <a:prstGeom prst="rect">
            <a:avLst/>
          </a:prstGeom>
          <a:effectLst/>
        </p:spPr>
      </p:pic>
      <p:pic>
        <p:nvPicPr>
          <p:cNvPr id="5" name="Final Presentation Audio">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439954" y="5857875"/>
            <a:ext cx="730250" cy="730250"/>
          </a:xfrm>
          <a:prstGeom prst="rect">
            <a:avLst/>
          </a:prstGeom>
        </p:spPr>
      </p:pic>
      <p:pic>
        <p:nvPicPr>
          <p:cNvPr id="6" name="Picture 5" descr="A person with a beard and glasses&#10;&#10;AI-generated content may be incorrect."/>
          <p:cNvPicPr>
            <a:picLocks noChangeAspect="1"/>
          </p:cNvPicPr>
          <p:nvPr/>
        </p:nvPicPr>
        <p:blipFill>
          <a:blip r:embed="rId5"/>
          <a:stretch>
            <a:fillRect/>
          </a:stretch>
        </p:blipFill>
        <p:spPr>
          <a:xfrm>
            <a:off x="0" y="5478145"/>
            <a:ext cx="932180" cy="137985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8184" y="174032"/>
            <a:ext cx="10175631" cy="1111843"/>
          </a:xfrm>
        </p:spPr>
        <p:txBody>
          <a:bodyPr anchor="ctr">
            <a:normAutofit/>
          </a:bodyPr>
          <a:lstStyle/>
          <a:p>
            <a:pPr algn="ctr"/>
            <a:r>
              <a:rPr lang="en-US" sz="4000"/>
              <a:t>UX/UI Web Design</a:t>
            </a:r>
            <a:endParaRPr lang="en-US" sz="4000"/>
          </a:p>
        </p:txBody>
      </p:sp>
      <p:sp>
        <p:nvSpPr>
          <p:cNvPr id="3" name="Content Placeholder 2"/>
          <p:cNvSpPr>
            <a:spLocks noGrp="1"/>
          </p:cNvSpPr>
          <p:nvPr>
            <p:ph idx="1"/>
          </p:nvPr>
        </p:nvSpPr>
        <p:spPr>
          <a:xfrm>
            <a:off x="1008184" y="976688"/>
            <a:ext cx="10175630" cy="1251123"/>
          </a:xfrm>
        </p:spPr>
        <p:txBody>
          <a:bodyPr vert="horz" lIns="91440" tIns="45720" rIns="91440" bIns="45720" rtlCol="0" anchor="ctr">
            <a:noAutofit/>
          </a:bodyPr>
          <a:lstStyle/>
          <a:p>
            <a:pPr lvl="1">
              <a:buFont typeface="Courier New" panose="02070309020205020404" pitchFamily="34" charset="0"/>
              <a:buChar char="o"/>
            </a:pPr>
            <a:r>
              <a:rPr lang="en-US" sz="1600" err="1">
                <a:ea typeface="+mn-lt"/>
                <a:cs typeface="+mn-lt"/>
              </a:rPr>
              <a:t>EZTechMovie</a:t>
            </a:r>
            <a:r>
              <a:rPr lang="en-US" sz="1600">
                <a:ea typeface="+mn-lt"/>
                <a:cs typeface="+mn-lt"/>
              </a:rPr>
              <a:t> offers users a variety of subscription options to cater to different viewing preferences and needs. When users log into their accounts and navigate to the subscription selection step, they can choose from the following plans as well as EZTech Merchandise.</a:t>
            </a:r>
            <a:endParaRPr lang="en-US" sz="1600">
              <a:ea typeface="+mn-lt"/>
              <a:cs typeface="+mn-lt"/>
            </a:endParaRPr>
          </a:p>
        </p:txBody>
      </p:sp>
      <p:pic>
        <p:nvPicPr>
          <p:cNvPr id="4" name="Picture 3" descr="A screenshot of a website&#10;&#10;AI-generated content may be incorrect."/>
          <p:cNvPicPr>
            <a:picLocks noChangeAspect="1"/>
          </p:cNvPicPr>
          <p:nvPr/>
        </p:nvPicPr>
        <p:blipFill>
          <a:blip r:embed="rId1"/>
          <a:stretch>
            <a:fillRect/>
          </a:stretch>
        </p:blipFill>
        <p:spPr>
          <a:xfrm>
            <a:off x="1610889" y="2405149"/>
            <a:ext cx="8964124" cy="3899393"/>
          </a:xfrm>
          <a:prstGeom prst="rect">
            <a:avLst/>
          </a:prstGeom>
        </p:spPr>
      </p:pic>
      <p:pic>
        <p:nvPicPr>
          <p:cNvPr id="5" name="Final Presentation Slide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78345" y="4914179"/>
            <a:ext cx="730250" cy="730250"/>
          </a:xfrm>
          <a:prstGeom prst="rect">
            <a:avLst/>
          </a:prstGeom>
        </p:spPr>
      </p:pic>
      <p:pic>
        <p:nvPicPr>
          <p:cNvPr id="6" name="Picture 5" descr="A person with a beard and glasses&#10;&#10;AI-generated content may be incorrect."/>
          <p:cNvPicPr>
            <a:picLocks noChangeAspect="1"/>
          </p:cNvPicPr>
          <p:nvPr/>
        </p:nvPicPr>
        <p:blipFill>
          <a:blip r:embed="rId5"/>
          <a:stretch>
            <a:fillRect/>
          </a:stretch>
        </p:blipFill>
        <p:spPr>
          <a:xfrm>
            <a:off x="203045" y="714174"/>
            <a:ext cx="1143000" cy="169126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184" y="3706385"/>
            <a:ext cx="3290887" cy="1690688"/>
          </a:xfrm>
        </p:spPr>
        <p:txBody>
          <a:bodyPr anchor="ctr">
            <a:normAutofit/>
          </a:bodyPr>
          <a:lstStyle/>
          <a:p>
            <a:r>
              <a:rPr lang="en-US" sz="3600"/>
              <a:t>EZTech Preferred Filters</a:t>
            </a:r>
            <a:endParaRPr lang="en-US" sz="3600"/>
          </a:p>
        </p:txBody>
      </p:sp>
      <p:pic>
        <p:nvPicPr>
          <p:cNvPr id="4" name="Picture 3" descr="A screenshot of a movie&#10;&#10;AI-generated content may be incorrect."/>
          <p:cNvPicPr>
            <a:picLocks noChangeAspect="1"/>
          </p:cNvPicPr>
          <p:nvPr/>
        </p:nvPicPr>
        <p:blipFill>
          <a:blip r:embed="rId1"/>
          <a:srcRect t="16767" b="10769"/>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4223982" y="3752850"/>
            <a:ext cx="7485413" cy="2452687"/>
          </a:xfrm>
        </p:spPr>
        <p:txBody>
          <a:bodyPr vert="horz" lIns="91440" tIns="45720" rIns="91440" bIns="45720" rtlCol="0" anchor="ctr">
            <a:normAutofit/>
          </a:bodyPr>
          <a:lstStyle/>
          <a:p>
            <a:r>
              <a:rPr lang="en-US" sz="1800" dirty="0">
                <a:ea typeface="+mn-lt"/>
                <a:cs typeface="+mn-lt"/>
              </a:rPr>
              <a:t>In the following step, users select their desired subscription plan and payment method. After choosing their experience plan, they are presented with a curated list of movies tailored to their preferences.</a:t>
            </a:r>
            <a:endParaRPr lang="en-US" dirty="0"/>
          </a:p>
          <a:p>
            <a:r>
              <a:rPr lang="en-US" sz="1800" dirty="0">
                <a:ea typeface="+mn-lt"/>
                <a:cs typeface="+mn-lt"/>
              </a:rPr>
              <a:t> While users can only watch one movie at a time, they have the flexibility to stream on multiple devices simultaneously, depending on their selected plan.</a:t>
            </a:r>
            <a:endParaRPr lang="en-US" dirty="0"/>
          </a:p>
        </p:txBody>
      </p:sp>
      <p:pic>
        <p:nvPicPr>
          <p:cNvPr id="5" name="Final Presentation Slide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926375" y="5959184"/>
            <a:ext cx="730250" cy="730250"/>
          </a:xfrm>
          <a:prstGeom prst="rect">
            <a:avLst/>
          </a:prstGeom>
        </p:spPr>
      </p:pic>
      <p:pic>
        <p:nvPicPr>
          <p:cNvPr id="6" name="Picture 5" descr="A person with a beard and glasses&#10;&#10;AI-generated content may be incorrect."/>
          <p:cNvPicPr>
            <a:picLocks noChangeAspect="1"/>
          </p:cNvPicPr>
          <p:nvPr/>
        </p:nvPicPr>
        <p:blipFill>
          <a:blip r:embed="rId5"/>
          <a:stretch>
            <a:fillRect/>
          </a:stretch>
        </p:blipFill>
        <p:spPr>
          <a:xfrm>
            <a:off x="112240" y="5306122"/>
            <a:ext cx="985025" cy="155187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502020"/>
            <a:ext cx="5323715" cy="1642970"/>
          </a:xfrm>
        </p:spPr>
        <p:txBody>
          <a:bodyPr anchor="b">
            <a:normAutofit/>
          </a:bodyPr>
          <a:lstStyle/>
          <a:p>
            <a:r>
              <a:rPr lang="en-US" sz="4000"/>
              <a:t>Lessons learned</a:t>
            </a:r>
            <a:endParaRPr lang="en-US" sz="4000"/>
          </a:p>
        </p:txBody>
      </p:sp>
      <p:sp>
        <p:nvSpPr>
          <p:cNvPr id="3" name="Content Placeholder 2"/>
          <p:cNvSpPr>
            <a:spLocks noGrp="1"/>
          </p:cNvSpPr>
          <p:nvPr>
            <p:ph idx="1"/>
          </p:nvPr>
        </p:nvSpPr>
        <p:spPr>
          <a:xfrm>
            <a:off x="1144923" y="2405894"/>
            <a:ext cx="5315189" cy="3535083"/>
          </a:xfrm>
        </p:spPr>
        <p:txBody>
          <a:bodyPr vert="horz" lIns="91440" tIns="45720" rIns="91440" bIns="45720" rtlCol="0" anchor="t">
            <a:normAutofit/>
          </a:bodyPr>
          <a:lstStyle/>
          <a:p>
            <a:r>
              <a:rPr lang="en-US" sz="1100">
                <a:ea typeface="+mn-lt"/>
                <a:cs typeface="+mn-lt"/>
              </a:rPr>
              <a:t>Offering multiple subscription tiers (Basic, Gold, Premium, and Social Media) allows EZTechMovie to cater to a wide range of audience preferences and budgets. This flexibility can attract more users and enhance customer satisfaction.</a:t>
            </a:r>
            <a:endParaRPr lang="en-US" sz="1100">
              <a:ea typeface="+mn-lt"/>
              <a:cs typeface="+mn-lt"/>
            </a:endParaRPr>
          </a:p>
          <a:p>
            <a:r>
              <a:rPr lang="en-US" sz="1100">
                <a:ea typeface="+mn-lt"/>
                <a:cs typeface="+mn-lt"/>
              </a:rPr>
              <a:t>Enabling simultaneous streaming on multiple devices is a significant advantage that appeals to tech-savvy users and families. This feature enhances convenience and accessibility, making the service more attractive.</a:t>
            </a:r>
            <a:endParaRPr lang="en-US" sz="1100">
              <a:ea typeface="+mn-lt"/>
              <a:cs typeface="+mn-lt"/>
            </a:endParaRPr>
          </a:p>
          <a:p>
            <a:r>
              <a:rPr lang="en-US" sz="1100">
                <a:ea typeface="+mn-lt"/>
                <a:cs typeface="+mn-lt"/>
              </a:rPr>
              <a:t> Actively seeking user feedback and adjusting based on their suggestions can lead to improved user satisfaction. Regularly updating the platform and its features based on user needs is vital for long-term success.</a:t>
            </a:r>
            <a:endParaRPr lang="en-US" sz="1100">
              <a:ea typeface="+mn-lt"/>
              <a:cs typeface="+mn-lt"/>
            </a:endParaRPr>
          </a:p>
          <a:p>
            <a:r>
              <a:rPr lang="en-US" sz="1100">
                <a:ea typeface="+mn-lt"/>
                <a:cs typeface="+mn-lt"/>
              </a:rPr>
              <a:t>The streaming industry is constantly evolving, and being adaptable to changing consumer preferences and technological advancements is essential. Staying informed about industry trends can help EZTechMovie remain competitive.</a:t>
            </a:r>
            <a:endParaRPr lang="en-US" sz="1100">
              <a:ea typeface="+mn-lt"/>
              <a:cs typeface="+mn-lt"/>
            </a:endParaRPr>
          </a:p>
          <a:p>
            <a:r>
              <a:rPr lang="en-US" sz="1100">
                <a:ea typeface="+mn-lt"/>
                <a:cs typeface="+mn-lt"/>
              </a:rPr>
              <a:t>Effective marketing strategies are necessary to build brand awareness and attract new subscribers. Utilizing digital marketing, social media campaigns, and partnerships can enhance visibility and reach.</a:t>
            </a:r>
            <a:endParaRPr lang="en-US" sz="1100">
              <a:ea typeface="+mn-lt"/>
              <a:cs typeface="+mn-lt"/>
            </a:endParaRPr>
          </a:p>
        </p:txBody>
      </p:sp>
      <p:sp>
        <p:nvSpPr>
          <p:cNvPr id="17" name="Rectangle 16"/>
          <p:cNvSpPr>
            <a:spLocks noGrp="1" noRot="1" noChangeAspect="1" noMove="1" noResize="1" noEditPoints="1" noAdjustHandles="1" noChangeArrowheads="1" noChangeShapeType="1" noTextEdit="1"/>
          </p:cNvSpPr>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movie&#10;&#10;AI-generated content may be incorrect."/>
          <p:cNvPicPr>
            <a:picLocks noChangeAspect="1"/>
          </p:cNvPicPr>
          <p:nvPr/>
        </p:nvPicPr>
        <p:blipFill>
          <a:blip r:embed="rId1"/>
          <a:srcRect r="2" b="4236"/>
          <a:stretch>
            <a:fillRect/>
          </a:stretch>
        </p:blipFill>
        <p:spPr>
          <a:xfrm>
            <a:off x="7075967" y="1783304"/>
            <a:ext cx="4170530" cy="3323284"/>
          </a:xfrm>
          <a:prstGeom prst="rect">
            <a:avLst/>
          </a:prstGeom>
        </p:spPr>
      </p:pic>
      <p:pic>
        <p:nvPicPr>
          <p:cNvPr id="4" name="Last Slide Audio">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0921" y="2145062"/>
            <a:ext cx="730250" cy="730250"/>
          </a:xfrm>
          <a:prstGeom prst="rect">
            <a:avLst/>
          </a:prstGeom>
        </p:spPr>
      </p:pic>
      <p:pic>
        <p:nvPicPr>
          <p:cNvPr id="6" name="Picture 5" descr="A person with a beard and glasses&#10;&#10;AI-generated content may be incorrect."/>
          <p:cNvPicPr>
            <a:picLocks noChangeAspect="1"/>
          </p:cNvPicPr>
          <p:nvPr/>
        </p:nvPicPr>
        <p:blipFill>
          <a:blip r:embed="rId5"/>
          <a:stretch>
            <a:fillRect/>
          </a:stretch>
        </p:blipFill>
        <p:spPr>
          <a:xfrm>
            <a:off x="113914" y="-1"/>
            <a:ext cx="1031488" cy="154258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ea typeface="+mn-lt"/>
                <a:cs typeface="+mn-lt"/>
              </a:rPr>
              <a:t>Stallings, W. (2011). </a:t>
            </a:r>
            <a:r>
              <a:rPr lang="en-US" i="1">
                <a:ea typeface="+mn-lt"/>
                <a:cs typeface="+mn-lt"/>
              </a:rPr>
              <a:t>Cryptography and network security: Principles and practice</a:t>
            </a:r>
            <a:r>
              <a:rPr lang="en-US">
                <a:ea typeface="+mn-lt"/>
                <a:cs typeface="+mn-lt"/>
              </a:rPr>
              <a:t>. Prentice Hall.</a:t>
            </a:r>
            <a:endParaRPr lang="en-US"/>
          </a:p>
          <a:p>
            <a:r>
              <a:rPr lang="en-US">
                <a:ea typeface="+mn-lt"/>
                <a:cs typeface="+mn-lt"/>
              </a:rPr>
              <a:t>PCI Security Standards Council. (2024, July 12). </a:t>
            </a:r>
            <a:r>
              <a:rPr lang="en-US" i="1">
                <a:ea typeface="+mn-lt"/>
                <a:cs typeface="+mn-lt"/>
              </a:rPr>
              <a:t>PCI Security Standards Overview</a:t>
            </a:r>
            <a:r>
              <a:rPr lang="en-US">
                <a:ea typeface="+mn-lt"/>
                <a:cs typeface="+mn-lt"/>
              </a:rPr>
              <a:t>. PCI Security Standards Council. </a:t>
            </a:r>
            <a:r>
              <a:rPr lang="en-US">
                <a:ea typeface="+mn-lt"/>
                <a:cs typeface="+mn-lt"/>
                <a:hlinkClick r:id="rId1"/>
              </a:rPr>
              <a:t>https://www.pcisecuritystandards.org/standards/</a:t>
            </a:r>
            <a:endParaRPr lang="en-US"/>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a:spLocks noGrp="1" noRot="1" noChangeAspect="1" noMove="1" noResize="1" noEditPoints="1" noAdjustHandles="1" noChangeArrowheads="1" noChangeShapeType="1" noTextEdit="1"/>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5526156" y="365125"/>
            <a:ext cx="5827643" cy="1433433"/>
          </a:xfrm>
        </p:spPr>
        <p:txBody>
          <a:bodyPr anchor="b">
            <a:normAutofit/>
          </a:bodyPr>
          <a:lstStyle/>
          <a:p>
            <a:r>
              <a:rPr lang="en-US" dirty="0"/>
              <a:t>About </a:t>
            </a:r>
            <a:r>
              <a:rPr lang="en-US" dirty="0" err="1"/>
              <a:t>EZTechMovie</a:t>
            </a:r>
            <a:endParaRPr lang="en-US" dirty="0"/>
          </a:p>
        </p:txBody>
      </p:sp>
      <p:pic>
        <p:nvPicPr>
          <p:cNvPr id="5" name="Picture 4" descr="A logo for a movie&#10;&#10;AI-generated content may be incorrect."/>
          <p:cNvPicPr>
            <a:picLocks noChangeAspect="1"/>
          </p:cNvPicPr>
          <p:nvPr/>
        </p:nvPicPr>
        <p:blipFill>
          <a:blip r:embed="rId1"/>
          <a:stretch>
            <a:fillRect/>
          </a:stretch>
        </p:blipFill>
        <p:spPr>
          <a:xfrm>
            <a:off x="725698" y="2782956"/>
            <a:ext cx="4145069" cy="3449030"/>
          </a:xfrm>
          <a:prstGeom prst="rect">
            <a:avLst/>
          </a:prstGeom>
        </p:spPr>
      </p:pic>
      <p:sp>
        <p:nvSpPr>
          <p:cNvPr id="3" name="Content Placeholder 2"/>
          <p:cNvSpPr>
            <a:spLocks noGrp="1"/>
          </p:cNvSpPr>
          <p:nvPr>
            <p:ph idx="1"/>
          </p:nvPr>
        </p:nvSpPr>
        <p:spPr>
          <a:xfrm>
            <a:off x="5526156" y="2055813"/>
            <a:ext cx="5827644" cy="4121149"/>
          </a:xfrm>
        </p:spPr>
        <p:txBody>
          <a:bodyPr vert="horz" lIns="91440" tIns="45720" rIns="91440" bIns="45720" rtlCol="0" anchor="t">
            <a:normAutofit/>
          </a:bodyPr>
          <a:lstStyle/>
          <a:p>
            <a:r>
              <a:rPr lang="en-US" sz="2000" dirty="0" err="1">
                <a:ea typeface="+mn-lt"/>
                <a:cs typeface="+mn-lt"/>
              </a:rPr>
              <a:t>EZTechMovie</a:t>
            </a:r>
            <a:r>
              <a:rPr lang="en-US" sz="2000" dirty="0">
                <a:ea typeface="+mn-lt"/>
                <a:cs typeface="+mn-lt"/>
              </a:rPr>
              <a:t> is a privately owned video streaming company based in San Diego, California. At present, the company generates an annual revenue of $1.5 million. However, it is poised for significant growth, with projections indicating an increase to $15 million in annual revenue over the next three years. This ambitious expansion plan aims to boost the number of active users from 1 million to an impressive 10 million, reflecting the company's commitment to enhancing its market presence and delivering quality content to a broader audience.</a:t>
            </a:r>
            <a:endParaRPr lang="en-US" sz="2000" dirty="0"/>
          </a:p>
        </p:txBody>
      </p:sp>
      <p:pic>
        <p:nvPicPr>
          <p:cNvPr id="8" name="Picture 7" descr="A person in a tuxedo looking at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537883"/>
            <a:ext cx="4783697" cy="1942810"/>
          </a:xfrm>
        </p:spPr>
        <p:txBody>
          <a:bodyPr anchor="b">
            <a:normAutofit/>
          </a:bodyPr>
          <a:lstStyle/>
          <a:p>
            <a:r>
              <a:rPr lang="en-US" sz="4000"/>
              <a:t>Mission Statement</a:t>
            </a:r>
            <a:endParaRPr lang="en-US" sz="4000"/>
          </a:p>
        </p:txBody>
      </p:sp>
      <p:sp>
        <p:nvSpPr>
          <p:cNvPr id="3" name="Content Placeholder 2"/>
          <p:cNvSpPr>
            <a:spLocks noGrp="1"/>
          </p:cNvSpPr>
          <p:nvPr>
            <p:ph idx="1"/>
          </p:nvPr>
        </p:nvSpPr>
        <p:spPr>
          <a:xfrm>
            <a:off x="838199" y="2686323"/>
            <a:ext cx="4783697" cy="3433583"/>
          </a:xfrm>
        </p:spPr>
        <p:txBody>
          <a:bodyPr>
            <a:normAutofit/>
          </a:bodyPr>
          <a:lstStyle/>
          <a:p>
            <a:r>
              <a:rPr lang="en-US" sz="2000">
                <a:ea typeface="+mn-lt"/>
                <a:cs typeface="+mn-lt"/>
              </a:rPr>
              <a:t>EZTechMovie's mission is to become the premier destination for high-quality movie streaming in the nation while actively pursuing global licensing agreements to offer a diverse and captivating selection of content. We are dedicated to delivering an exceptional viewing experience that connects audiences with the films they love, fostering a vibrant community of movie enthusiasts.</a:t>
            </a:r>
            <a:endParaRPr lang="en-US" sz="2000">
              <a:ea typeface="+mn-lt"/>
              <a:cs typeface="+mn-lt"/>
            </a:endParaRPr>
          </a:p>
        </p:txBody>
      </p:sp>
      <p:pic>
        <p:nvPicPr>
          <p:cNvPr id="5" name="Picture 4" descr="A logo for a movie&#10;&#10;AI-generated content may be incorrect."/>
          <p:cNvPicPr>
            <a:picLocks noChangeAspect="1"/>
          </p:cNvPicPr>
          <p:nvPr/>
        </p:nvPicPr>
        <p:blipFill>
          <a:blip r:embed="rId1"/>
          <a:stretch>
            <a:fillRect/>
          </a:stretch>
        </p:blipFill>
        <p:spPr>
          <a:xfrm>
            <a:off x="5988424" y="1096682"/>
            <a:ext cx="5365375" cy="4464422"/>
          </a:xfrm>
          <a:prstGeom prst="rect">
            <a:avLst/>
          </a:prstGeom>
        </p:spPr>
      </p:pic>
      <p:pic>
        <p:nvPicPr>
          <p:cNvPr id="6" name="Picture 5" descr="A person in a tuxedo looking at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3385" y="1011265"/>
            <a:ext cx="4544762" cy="1401183"/>
          </a:xfrm>
        </p:spPr>
        <p:txBody>
          <a:bodyPr anchor="t">
            <a:normAutofit/>
          </a:bodyPr>
          <a:lstStyle/>
          <a:p>
            <a:r>
              <a:rPr lang="en-US" sz="3200"/>
              <a:t>Functional Requirements</a:t>
            </a:r>
            <a:endParaRPr lang="en-US" sz="3200"/>
          </a:p>
        </p:txBody>
      </p:sp>
      <p:cxnSp>
        <p:nvCxnSpPr>
          <p:cNvPr id="17" name="Straight Connector 16"/>
          <p:cNvCxnSpPr>
            <a:cxnSpLocks noGrp="1" noRot="1" noChangeAspect="1" noMove="1" noResize="1" noEditPoints="1" noAdjustHandles="1" noChangeArrowheads="1" noChangeShapeType="1"/>
          </p:cNvCxnSpPr>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60" y="1708359"/>
            <a:ext cx="6565215" cy="4468843"/>
          </a:xfrm>
        </p:spPr>
        <p:txBody>
          <a:bodyPr vert="horz" lIns="91440" tIns="45720" rIns="91440" bIns="45720" rtlCol="0" anchor="t">
            <a:noAutofit/>
          </a:bodyPr>
          <a:lstStyle/>
          <a:p>
            <a:r>
              <a:rPr lang="en-US" sz="1600">
                <a:ea typeface="+mn-lt"/>
                <a:cs typeface="+mn-lt"/>
              </a:rPr>
              <a:t>The </a:t>
            </a:r>
            <a:r>
              <a:rPr lang="en-US" sz="1600" err="1">
                <a:ea typeface="+mn-lt"/>
                <a:cs typeface="+mn-lt"/>
              </a:rPr>
              <a:t>EzTechMovie</a:t>
            </a:r>
            <a:r>
              <a:rPr lang="en-US" sz="1600">
                <a:ea typeface="+mn-lt"/>
                <a:cs typeface="+mn-lt"/>
              </a:rPr>
              <a:t> application will operate as a monthly subscription-based service designed to provide users with a seamless movie discovery experience across multiple streaming platforms.</a:t>
            </a:r>
            <a:endParaRPr lang="en-US" sz="1600"/>
          </a:p>
          <a:p>
            <a:r>
              <a:rPr lang="en-US" sz="1600">
                <a:ea typeface="+mn-lt"/>
                <a:cs typeface="+mn-lt"/>
              </a:rPr>
              <a:t> Users will have the flexibility to either stream movies directly within the app or be redirected to external platforms for viewing. </a:t>
            </a:r>
            <a:endParaRPr lang="en-US" sz="1600"/>
          </a:p>
          <a:p>
            <a:r>
              <a:rPr lang="en-US" sz="1600">
                <a:ea typeface="+mn-lt"/>
                <a:cs typeface="+mn-lt"/>
              </a:rPr>
              <a:t>Compatibility will extend to modern desktop browsers, including Chrome, Firefox, Safari, and Edge.</a:t>
            </a:r>
            <a:endParaRPr lang="en-US" sz="1600">
              <a:ea typeface="+mn-lt"/>
              <a:cs typeface="+mn-lt"/>
            </a:endParaRPr>
          </a:p>
          <a:p>
            <a:r>
              <a:rPr lang="en-US" sz="1600">
                <a:ea typeface="+mn-lt"/>
                <a:cs typeface="+mn-lt"/>
              </a:rPr>
              <a:t>EZTech will also be optimized for smart TVs, including Roku, Fire TV, and Apple TV, allowing users to enjoy content on larger screens.</a:t>
            </a:r>
            <a:endParaRPr lang="en-US" sz="1600">
              <a:ea typeface="+mn-lt"/>
              <a:cs typeface="+mn-lt"/>
            </a:endParaRPr>
          </a:p>
          <a:p>
            <a:r>
              <a:rPr lang="en-US" sz="1600">
                <a:ea typeface="+mn-lt"/>
                <a:cs typeface="+mn-lt"/>
              </a:rPr>
              <a:t>The app will support iOS 14+ and Android 10+ operating systems as well as MacOS, Windows OS and Linux platforms. </a:t>
            </a:r>
            <a:endParaRPr lang="en-US" sz="1600">
              <a:ea typeface="+mn-lt"/>
              <a:cs typeface="+mn-lt"/>
            </a:endParaRPr>
          </a:p>
          <a:p>
            <a:r>
              <a:rPr lang="en-US" sz="1600">
                <a:ea typeface="+mn-lt"/>
                <a:cs typeface="+mn-lt"/>
              </a:rPr>
              <a:t>User data protection will be prioritized, employing encryption during login and payment processing to safeguard personal information.</a:t>
            </a:r>
            <a:endParaRPr lang="en-US" sz="1600">
              <a:ea typeface="+mn-lt"/>
              <a:cs typeface="+mn-lt"/>
            </a:endParaRPr>
          </a:p>
          <a:p>
            <a:r>
              <a:rPr lang="en-US" sz="1600">
                <a:ea typeface="+mn-lt"/>
                <a:cs typeface="+mn-lt"/>
              </a:rPr>
              <a:t>The application will leverage artificial intelligence to offer personalized movie recommendations, enhancing user engagement and satisfaction.</a:t>
            </a:r>
            <a:endParaRPr lang="en-US" sz="1600">
              <a:ea typeface="+mn-lt"/>
              <a:cs typeface="+mn-lt"/>
            </a:endParaRPr>
          </a:p>
        </p:txBody>
      </p:sp>
      <p:pic>
        <p:nvPicPr>
          <p:cNvPr id="5" name="Picture 4" descr="A logo for a movie&#10;&#10;AI-generated content may be incorrect."/>
          <p:cNvPicPr>
            <a:picLocks noChangeAspect="1"/>
          </p:cNvPicPr>
          <p:nvPr/>
        </p:nvPicPr>
        <p:blipFill>
          <a:blip r:embed="rId1"/>
          <a:stretch>
            <a:fillRect/>
          </a:stretch>
        </p:blipFill>
        <p:spPr>
          <a:xfrm>
            <a:off x="6533021" y="1210576"/>
            <a:ext cx="5334160" cy="4438448"/>
          </a:xfrm>
          <a:prstGeom prst="rect">
            <a:avLst/>
          </a:prstGeom>
        </p:spPr>
      </p:pic>
      <p:pic>
        <p:nvPicPr>
          <p:cNvPr id="6" name="Picture 5" descr="A person in a tuxedo looking at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t>Target Audience</a:t>
            </a:r>
            <a:endParaRPr lang="en-US"/>
          </a:p>
        </p:txBody>
      </p:sp>
      <p:sp>
        <p:nvSpPr>
          <p:cNvPr id="3" name="Content Placeholder 2"/>
          <p:cNvSpPr>
            <a:spLocks noGrp="1"/>
          </p:cNvSpPr>
          <p:nvPr>
            <p:ph idx="1"/>
          </p:nvPr>
        </p:nvSpPr>
        <p:spPr>
          <a:xfrm>
            <a:off x="838201" y="1551807"/>
            <a:ext cx="4984213" cy="4659791"/>
          </a:xfrm>
        </p:spPr>
        <p:txBody>
          <a:bodyPr vert="horz" lIns="91440" tIns="45720" rIns="91440" bIns="45720" rtlCol="0">
            <a:normAutofit/>
          </a:bodyPr>
          <a:lstStyle/>
          <a:p>
            <a:r>
              <a:rPr lang="en-US" sz="1100" b="1">
                <a:ea typeface="+mn-lt"/>
                <a:cs typeface="+mn-lt"/>
              </a:rPr>
              <a:t>Casual Viewers</a:t>
            </a:r>
            <a:r>
              <a:rPr lang="en-US" sz="1100">
                <a:ea typeface="+mn-lt"/>
                <a:cs typeface="+mn-lt"/>
              </a:rPr>
              <a:t>: Individuals who enjoy occasional movie watching but prefer a budget-friendly option. The Basic Subscription appeals to this demographic, offering a limited selection of films without a significant financial commitment.</a:t>
            </a:r>
            <a:endParaRPr lang="en-US" sz="1100">
              <a:ea typeface="+mn-lt"/>
              <a:cs typeface="+mn-lt"/>
            </a:endParaRPr>
          </a:p>
          <a:p>
            <a:r>
              <a:rPr lang="en-US" sz="1100" b="1">
                <a:ea typeface="+mn-lt"/>
                <a:cs typeface="+mn-lt"/>
              </a:rPr>
              <a:t>Families and Groups</a:t>
            </a:r>
            <a:r>
              <a:rPr lang="en-US" sz="1100">
                <a:ea typeface="+mn-lt"/>
                <a:cs typeface="+mn-lt"/>
              </a:rPr>
              <a:t>: Households looking for entertainment options that cater to multiple family members. Plans that allow simultaneous streaming make EZTechMovie an attractive choice for families seeking diverse content suitable for all ages.</a:t>
            </a:r>
            <a:endParaRPr lang="en-US" sz="1100">
              <a:ea typeface="+mn-lt"/>
              <a:cs typeface="+mn-lt"/>
            </a:endParaRPr>
          </a:p>
          <a:p>
            <a:r>
              <a:rPr lang="en-US" sz="1100" b="1">
                <a:ea typeface="+mn-lt"/>
                <a:cs typeface="+mn-lt"/>
              </a:rPr>
              <a:t>Social Media Users</a:t>
            </a:r>
            <a:r>
              <a:rPr lang="en-US" sz="1100">
                <a:ea typeface="+mn-lt"/>
                <a:cs typeface="+mn-lt"/>
              </a:rPr>
              <a:t>: Young adults and social media enthusiasts who enjoy sharing their viewing experiences and engaging with friends. The Social Media Subscription allows them to connect with peers and share recommendations, enhancing their social interactions around movie watching.</a:t>
            </a:r>
            <a:endParaRPr lang="en-US" sz="1100">
              <a:ea typeface="+mn-lt"/>
              <a:cs typeface="+mn-lt"/>
            </a:endParaRPr>
          </a:p>
          <a:p>
            <a:r>
              <a:rPr lang="en-US" sz="1100" b="1">
                <a:ea typeface="+mn-lt"/>
                <a:cs typeface="+mn-lt"/>
              </a:rPr>
              <a:t>Administrators</a:t>
            </a:r>
            <a:r>
              <a:rPr lang="en-US" sz="1100">
                <a:ea typeface="+mn-lt"/>
                <a:cs typeface="+mn-lt"/>
              </a:rPr>
              <a:t>: Individuals responsible for managing the platform’s operations, including content curation, user experience, and customer support. They are focused on ensuring that the service meets user needs and operates smoothly, making their insights vital for continuous improvement.</a:t>
            </a:r>
            <a:endParaRPr lang="en-US" sz="1100"/>
          </a:p>
          <a:p>
            <a:r>
              <a:rPr lang="en-US" sz="1100" b="1">
                <a:ea typeface="+mn-lt"/>
                <a:cs typeface="+mn-lt"/>
              </a:rPr>
              <a:t>Stakeholders</a:t>
            </a:r>
            <a:r>
              <a:rPr lang="en-US" sz="1100">
                <a:ea typeface="+mn-lt"/>
                <a:cs typeface="+mn-lt"/>
              </a:rPr>
              <a:t>: Investors, partners, and content creators who have a vested interest in the platform's success. They are concerned with the overall growth, profitability, and sustainability of EZTechMovie. Engaging this audience is essential for securing funding, partnerships, and high-quality content that attracts users.</a:t>
            </a:r>
            <a:endParaRPr lang="en-US" sz="1100">
              <a:ea typeface="+mn-lt"/>
              <a:cs typeface="+mn-lt"/>
            </a:endParaRPr>
          </a:p>
          <a:p>
            <a:endParaRPr lang="en-US" sz="1100">
              <a:ea typeface="+mn-lt"/>
              <a:cs typeface="+mn-lt"/>
            </a:endParaRPr>
          </a:p>
          <a:p>
            <a:endParaRPr lang="en-US" sz="1100"/>
          </a:p>
        </p:txBody>
      </p:sp>
      <p:pic>
        <p:nvPicPr>
          <p:cNvPr id="5" name="Picture 4" descr="A logo for a movie&#10;&#10;AI-generated content may be incorrect."/>
          <p:cNvPicPr>
            <a:picLocks noChangeAspect="1"/>
          </p:cNvPicPr>
          <p:nvPr/>
        </p:nvPicPr>
        <p:blipFill>
          <a:blip r:embed="rId1"/>
          <a:srcRect r="2" b="4236"/>
          <a:stretch>
            <a:fillRect/>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6" name="Picture 5" descr="A person in a tuxedo looking at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p:cNvPicPr>
            <a:picLocks noChangeAspect="1"/>
          </p:cNvPicPr>
          <p:nvPr/>
        </p:nvPicPr>
        <p:blipFill>
          <a:blip r:embed="rId1"/>
          <a:srcRect b="12622"/>
          <a:stretch>
            <a:fillRect/>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26" name="Rectangle 25"/>
          <p:cNvSpPr>
            <a:spLocks noGrp="1" noRot="1" noChangeAspect="1" noMove="1" noResize="1" noEditPoints="1" noAdjustHandles="1" noChangeArrowheads="1" noChangeShapeType="1" noTextEdit="1"/>
          </p:cNvSpPr>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Gantt Chart</a:t>
            </a:r>
            <a:endParaRPr lang="en-US" sz="3600"/>
          </a:p>
        </p:txBody>
      </p:sp>
      <p:pic>
        <p:nvPicPr>
          <p:cNvPr id="5" name="Picture 4" descr="A person in a tuxedo looking at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p:cNvSpPr>
            <a:spLocks noGrp="1" noRot="1" noChangeAspect="1" noMove="1" noResize="1" noEditPoints="1" noAdjustHandles="1" noChangeArrowheads="1" noChangeShapeType="1" noTextEdit="1"/>
          </p:cNvSpPr>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defRPr/>
            </a:pPr>
            <a:r>
              <a:rPr lang="en-US" sz="1800">
                <a:solidFill>
                  <a:srgbClr val="000000"/>
                </a:solidFill>
                <a:latin typeface="Times-Roman"/>
              </a:rPr>
              <a:t>FamilyID=Office_ArchiveTorn</a:t>
            </a:r>
            <a:endParaRPr lang="en-US" dirty="0"/>
          </a:p>
        </p:txBody>
      </p:sp>
      <p:sp>
        <p:nvSpPr>
          <p:cNvPr id="2" name="Title 1"/>
          <p:cNvSpPr>
            <a:spLocks noGrp="1"/>
          </p:cNvSpPr>
          <p:nvPr>
            <p:ph type="title"/>
          </p:nvPr>
        </p:nvSpPr>
        <p:spPr>
          <a:xfrm>
            <a:off x="1132361" y="4748796"/>
            <a:ext cx="8804444" cy="1004048"/>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OAuth Login Integration</a:t>
            </a:r>
            <a:endParaRPr lang="en-US" sz="3600" kern="1200">
              <a:solidFill>
                <a:schemeClr val="tx1">
                  <a:lumMod val="85000"/>
                  <a:lumOff val="15000"/>
                </a:schemeClr>
              </a:solidFill>
              <a:latin typeface="+mj-lt"/>
              <a:ea typeface="+mj-ea"/>
              <a:cs typeface="+mj-cs"/>
            </a:endParaRPr>
          </a:p>
        </p:txBody>
      </p:sp>
      <p:pic>
        <p:nvPicPr>
          <p:cNvPr id="7" name="Picture 6" descr="A white background with black text&#10;&#10;AI-generated content may be incorrect."/>
          <p:cNvPicPr>
            <a:picLocks noChangeAspect="1"/>
          </p:cNvPicPr>
          <p:nvPr/>
        </p:nvPicPr>
        <p:blipFill>
          <a:blip r:embed="rId1">
            <a:extLst>
              <a:ext uri="{28A0092B-C50C-407E-A947-70E740481C1C}">
                <a14:useLocalDpi xmlns:a14="http://schemas.microsoft.com/office/drawing/2010/main" val="0"/>
              </a:ext>
            </a:extLst>
          </a:blip>
          <a:srcRect r="59378" b="2"/>
          <a:stretch>
            <a:fillRect/>
          </a:stretch>
        </p:blipFill>
        <p:spPr>
          <a:xfrm>
            <a:off x="4402243" y="447755"/>
            <a:ext cx="3387514" cy="4258857"/>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5" name="Content Placeholder 4" descr="A screenshot of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rcRect l="5063" r="28345" b="3"/>
          <a:stretch>
            <a:fillRect/>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46" name="Freeform: Shape 45"/>
          <p:cNvSpPr>
            <a:spLocks noGrp="1" noRot="1" noChangeAspect="1" noMove="1" noResize="1" noEditPoints="1" noAdjustHandles="1" noChangeArrowheads="1" noChangeShapeType="1" noTextEdit="1"/>
          </p:cNvSpPr>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p:cNvSpPr>
            <a:spLocks noGrp="1" noRot="1" noChangeAspect="1" noMove="1" noResize="1" noEditPoints="1" noAdjustHandles="1" noChangeArrowheads="1" noChangeShapeType="1" noTextEdit="1"/>
          </p:cNvSpPr>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screen shot of a login form&#10;&#10;AI-generated content may be incorrect."/>
          <p:cNvPicPr>
            <a:picLocks noChangeAspect="1"/>
          </p:cNvPicPr>
          <p:nvPr/>
        </p:nvPicPr>
        <p:blipFill>
          <a:blip r:embed="rId3">
            <a:extLst>
              <a:ext uri="{28A0092B-C50C-407E-A947-70E740481C1C}">
                <a14:useLocalDpi xmlns:a14="http://schemas.microsoft.com/office/drawing/2010/main" val="0"/>
              </a:ext>
            </a:extLst>
          </a:blip>
          <a:srcRect l="3964" r="22314" b="-2"/>
          <a:stretch>
            <a:fillRect/>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pic>
        <p:nvPicPr>
          <p:cNvPr id="17" name="Picture 16" descr="A person in a tuxedo looking at a computer&#10;&#10;AI-generated content may be incorre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7" name="Picture 6" descr="A screenshot of a computer&#10;&#10;AI-generated content may be incorrect."/>
          <p:cNvPicPr>
            <a:picLocks noChangeAspect="1"/>
          </p:cNvPicPr>
          <p:nvPr/>
        </p:nvPicPr>
        <p:blipFill>
          <a:blip r:embed="rId1">
            <a:extLst>
              <a:ext uri="{28A0092B-C50C-407E-A947-70E740481C1C}">
                <a14:useLocalDpi xmlns:a14="http://schemas.microsoft.com/office/drawing/2010/main" val="0"/>
              </a:ext>
            </a:extLst>
          </a:blip>
          <a:srcRect r="11467" b="-1"/>
          <a:stretch>
            <a:fillRect/>
          </a:stretch>
        </p:blipFill>
        <p:spPr>
          <a:xfrm>
            <a:off x="20" y="655"/>
            <a:ext cx="8115280" cy="4468659"/>
          </a:xfrm>
          <a:prstGeom prst="rect">
            <a:avLst/>
          </a:prstGeom>
        </p:spPr>
      </p:pic>
      <p:pic>
        <p:nvPicPr>
          <p:cNvPr id="5" name="Picture 4" descr="A screenshot of a computer&#10;&#10;AI-generated content may be incorrect."/>
          <p:cNvPicPr>
            <a:picLocks noChangeAspect="1"/>
          </p:cNvPicPr>
          <p:nvPr/>
        </p:nvPicPr>
        <p:blipFill>
          <a:blip r:embed="rId2">
            <a:extLst>
              <a:ext uri="{28A0092B-C50C-407E-A947-70E740481C1C}">
                <a14:useLocalDpi xmlns:a14="http://schemas.microsoft.com/office/drawing/2010/main" val="0"/>
              </a:ext>
            </a:extLst>
          </a:blip>
          <a:srcRect l="34404" r="19756" b="-1"/>
          <a:stretch>
            <a:fillRect/>
          </a:stretch>
        </p:blipFill>
        <p:spPr>
          <a:xfrm>
            <a:off x="8115298" y="-6"/>
            <a:ext cx="4076702" cy="4468876"/>
          </a:xfrm>
          <a:prstGeom prst="rect">
            <a:avLst/>
          </a:prstGeom>
        </p:spPr>
      </p:pic>
      <p:sp>
        <p:nvSpPr>
          <p:cNvPr id="49" name="Rectangle 48"/>
          <p:cNvSpPr>
            <a:spLocks noGrp="1" noRot="1" noChangeAspect="1" noMove="1" noResize="1" noEditPoints="1" noAdjustHandles="1" noChangeArrowheads="1" noChangeShapeType="1" noTextEdit="1"/>
          </p:cNvSpPr>
          <p:nvPr/>
        </p:nvSpPr>
        <p:spPr>
          <a:xfrm flipH="1">
            <a:off x="2" y="4466372"/>
            <a:ext cx="12191998" cy="239012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noGrp="1" noRot="1" noChangeAspect="1" noMove="1" noResize="1" noEditPoints="1" noAdjustHandles="1" noChangeArrowheads="1" noChangeShapeType="1" noTextEdit="1"/>
          </p:cNvSpPr>
          <p:nvPr/>
        </p:nvSpPr>
        <p:spPr>
          <a:xfrm flipH="1">
            <a:off x="-1" y="4464543"/>
            <a:ext cx="8115300"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noGrp="1" noRot="1" noChangeAspect="1" noMove="1" noResize="1" noEditPoints="1" noAdjustHandles="1" noChangeArrowheads="1" noChangeShapeType="1" noTextEdit="1"/>
          </p:cNvSpPr>
          <p:nvPr/>
        </p:nvSpPr>
        <p:spPr>
          <a:xfrm flipH="1">
            <a:off x="-9269" y="4466372"/>
            <a:ext cx="12201266" cy="2390128"/>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a:spLocks noGrp="1" noRot="1" noChangeAspect="1" noMove="1" noResize="1" noEditPoints="1" noAdjustHandles="1" noChangeArrowheads="1" noChangeShapeType="1" noTextEdit="1"/>
          </p:cNvSpPr>
          <p:nvPr/>
        </p:nvSpPr>
        <p:spPr>
          <a:xfrm flipH="1">
            <a:off x="8115298" y="4466372"/>
            <a:ext cx="4081336"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noGrp="1" noRot="1" noChangeAspect="1" noMove="1" noResize="1" noEditPoints="1" noAdjustHandles="1" noChangeArrowheads="1" noChangeShapeType="1" noTextEdit="1"/>
          </p:cNvSpPr>
          <p:nvPr/>
        </p:nvSpPr>
        <p:spPr>
          <a:xfrm rot="10800000">
            <a:off x="-4635" y="4486258"/>
            <a:ext cx="12194550" cy="1968154"/>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a:spLocks noGrp="1" noRot="1" noChangeAspect="1" noMove="1" noResize="1" noEditPoints="1" noAdjustHandles="1" noChangeArrowheads="1" noChangeShapeType="1" noTextEdit="1"/>
          </p:cNvSpPr>
          <p:nvPr/>
        </p:nvSpPr>
        <p:spPr>
          <a:xfrm rot="14834054">
            <a:off x="6748954" y="2254165"/>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27573" y="4905953"/>
            <a:ext cx="9932691" cy="858742"/>
          </a:xfrm>
        </p:spPr>
        <p:txBody>
          <a:bodyPr vert="horz" lIns="91440" tIns="45720" rIns="91440" bIns="45720" rtlCol="0" anchor="ctr">
            <a:normAutofit/>
          </a:bodyPr>
          <a:lstStyle/>
          <a:p>
            <a:r>
              <a:rPr lang="en-US" sz="4800" kern="1200">
                <a:solidFill>
                  <a:srgbClr val="FFFFFF"/>
                </a:solidFill>
                <a:latin typeface="+mj-lt"/>
                <a:ea typeface="+mj-ea"/>
                <a:cs typeface="+mj-cs"/>
              </a:rPr>
              <a:t>Github Repo and Deployment Summary</a:t>
            </a:r>
            <a:endParaRPr lang="en-US" sz="4800" kern="1200">
              <a:solidFill>
                <a:srgbClr val="FFFFFF"/>
              </a:solidFill>
              <a:latin typeface="+mj-lt"/>
              <a:ea typeface="+mj-ea"/>
              <a:cs typeface="+mj-cs"/>
            </a:endParaRPr>
          </a:p>
        </p:txBody>
      </p:sp>
      <p:pic>
        <p:nvPicPr>
          <p:cNvPr id="9" name="Picture 8" descr="A person in a tuxedo looking at a computer&#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384" y="5032838"/>
            <a:ext cx="1712422" cy="1774632"/>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5112" y="352923"/>
            <a:ext cx="4621553" cy="1360728"/>
          </a:xfrm>
        </p:spPr>
        <p:txBody>
          <a:bodyPr anchor="b">
            <a:normAutofit/>
          </a:bodyPr>
          <a:lstStyle/>
          <a:p>
            <a:r>
              <a:rPr lang="en-US"/>
              <a:t>Cart Functionality </a:t>
            </a:r>
            <a:endParaRPr lang="en-US"/>
          </a:p>
        </p:txBody>
      </p:sp>
      <p:sp>
        <p:nvSpPr>
          <p:cNvPr id="3" name="Content Placeholder 2"/>
          <p:cNvSpPr>
            <a:spLocks noGrp="1"/>
          </p:cNvSpPr>
          <p:nvPr>
            <p:ph idx="1"/>
          </p:nvPr>
        </p:nvSpPr>
        <p:spPr>
          <a:xfrm>
            <a:off x="735112" y="1849272"/>
            <a:ext cx="4621553" cy="3159018"/>
          </a:xfrm>
        </p:spPr>
        <p:txBody>
          <a:bodyPr vert="horz" lIns="91440" tIns="45720" rIns="91440" bIns="45720" rtlCol="0">
            <a:normAutofit/>
          </a:bodyPr>
          <a:lstStyle/>
          <a:p>
            <a:r>
              <a:rPr lang="en-US" sz="1800">
                <a:ea typeface="+mn-lt"/>
                <a:cs typeface="+mn-lt"/>
              </a:rPr>
              <a:t>We implemented functions like </a:t>
            </a:r>
            <a:r>
              <a:rPr lang="en-US" sz="1800">
                <a:latin typeface="Courier New" panose="02070309020205020404"/>
                <a:cs typeface="Courier New" panose="02070309020205020404"/>
              </a:rPr>
              <a:t>addToCart</a:t>
            </a:r>
            <a:r>
              <a:rPr lang="en-US" sz="1800">
                <a:ea typeface="+mn-lt"/>
                <a:cs typeface="+mn-lt"/>
              </a:rPr>
              <a:t> (to increase the quantity or add a new item) and </a:t>
            </a:r>
            <a:r>
              <a:rPr lang="en-US" sz="1800">
                <a:latin typeface="Courier New" panose="02070309020205020404"/>
                <a:cs typeface="Courier New" panose="02070309020205020404"/>
              </a:rPr>
              <a:t>subtractFromCart</a:t>
            </a:r>
            <a:r>
              <a:rPr lang="en-US" sz="1800">
                <a:ea typeface="+mn-lt"/>
                <a:cs typeface="+mn-lt"/>
              </a:rPr>
              <a:t> (to decrease the quantity or remove an item if it reaches zero).</a:t>
            </a:r>
            <a:endParaRPr lang="en-US" sz="1800"/>
          </a:p>
          <a:p>
            <a:r>
              <a:rPr lang="en-US" sz="1800">
                <a:ea typeface="+mn-lt"/>
                <a:cs typeface="+mn-lt"/>
              </a:rPr>
              <a:t>I also ensure the cart displays all items correctly, updates totals, and responds to user actions in real time.</a:t>
            </a:r>
            <a:endParaRPr lang="en-US" sz="1800"/>
          </a:p>
          <a:p>
            <a:endParaRPr lang="en-US" sz="1800"/>
          </a:p>
        </p:txBody>
      </p:sp>
      <p:pic>
        <p:nvPicPr>
          <p:cNvPr id="7" name="Final Presentation p1 mic audio">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062943" y="6127257"/>
            <a:ext cx="730250" cy="730250"/>
          </a:xfrm>
          <a:prstGeom prst="rect">
            <a:avLst/>
          </a:prstGeom>
        </p:spPr>
      </p:pic>
      <p:pic>
        <p:nvPicPr>
          <p:cNvPr id="4" name="Picture 3" descr="A screenshot of a subscription box&#10;&#10;AI-generated content may be incorrect."/>
          <p:cNvPicPr>
            <a:picLocks noChangeAspect="1"/>
          </p:cNvPicPr>
          <p:nvPr/>
        </p:nvPicPr>
        <p:blipFill>
          <a:blip r:embed="rId4"/>
          <a:stretch>
            <a:fillRect/>
          </a:stretch>
        </p:blipFill>
        <p:spPr>
          <a:xfrm>
            <a:off x="6541506" y="1114923"/>
            <a:ext cx="4137288" cy="4628153"/>
          </a:xfrm>
          <a:prstGeom prst="rect">
            <a:avLst/>
          </a:prstGeom>
        </p:spPr>
      </p:pic>
      <p:pic>
        <p:nvPicPr>
          <p:cNvPr id="6" name="Picture 5" descr="A person with dreadlocks wearing a black shirt&#10;&#10;AI-generated content may be incorrect."/>
          <p:cNvPicPr>
            <a:picLocks noChangeAspect="1"/>
          </p:cNvPicPr>
          <p:nvPr/>
        </p:nvPicPr>
        <p:blipFill>
          <a:blip r:embed="rId5">
            <a:alphaModFix amt="94000"/>
            <a:extLst>
              <a:ext uri="{BEBA8EAE-BF5A-486C-A8C5-ECC9F3942E4B}">
                <a14:imgProps xmlns:a14="http://schemas.microsoft.com/office/drawing/2010/main">
                  <a14:imgLayer r:embed="rId6">
                    <a14:imgEffect>
                      <a14:brightnessContrast bright="1000"/>
                    </a14:imgEffect>
                  </a14:imgLayer>
                </a14:imgProps>
              </a:ext>
            </a:extLst>
          </a:blip>
          <a:stretch>
            <a:fillRect/>
          </a:stretch>
        </p:blipFill>
        <p:spPr>
          <a:xfrm>
            <a:off x="-347" y="4564660"/>
            <a:ext cx="2423182" cy="2370396"/>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8867</Words>
  <Application>WPS Presentation</Application>
  <PresentationFormat>Widescreen</PresentationFormat>
  <Paragraphs>129</Paragraphs>
  <Slides>19</Slides>
  <Notes>3</Notes>
  <HiddenSlides>0</HiddenSlides>
  <MMClips>8</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SimSun</vt:lpstr>
      <vt:lpstr>Wingdings</vt:lpstr>
      <vt:lpstr>Times-Roman</vt:lpstr>
      <vt:lpstr>Times New Roman</vt:lpstr>
      <vt:lpstr>Courier New</vt:lpstr>
      <vt:lpstr>Calibri</vt:lpstr>
      <vt:lpstr>Wingdings</vt:lpstr>
      <vt:lpstr>Arial</vt:lpstr>
      <vt:lpstr>Courier New</vt:lpstr>
      <vt:lpstr>Aptos</vt:lpstr>
      <vt:lpstr>Segoe UI</vt:lpstr>
      <vt:lpstr>Aptos Display</vt:lpstr>
      <vt:lpstr>Segoe UI Variable Display</vt:lpstr>
      <vt:lpstr>Microsoft YaHei</vt:lpstr>
      <vt:lpstr>Arial Unicode MS</vt:lpstr>
      <vt:lpstr>office theme</vt:lpstr>
      <vt:lpstr>INT499: Information Technology Capstone  Travis Simmons, Chad Grismore, Christopher Carson, Victor Ledezma  Professor John Russell  06/10/2025 </vt:lpstr>
      <vt:lpstr>About EZTechMovie</vt:lpstr>
      <vt:lpstr>Mission Statement</vt:lpstr>
      <vt:lpstr>Functional Requirements</vt:lpstr>
      <vt:lpstr>Target Audience</vt:lpstr>
      <vt:lpstr>Gantt Chart</vt:lpstr>
      <vt:lpstr>OAuth Login Integration</vt:lpstr>
      <vt:lpstr>Github Repo and Deployment Summary</vt:lpstr>
      <vt:lpstr>Cart Functionality </vt:lpstr>
      <vt:lpstr>Checkout and Credit Card Flow</vt:lpstr>
      <vt:lpstr>Bugs or Difficulties Encountered</vt:lpstr>
      <vt:lpstr>Security Paper</vt:lpstr>
      <vt:lpstr>SRS Highlights</vt:lpstr>
      <vt:lpstr>Database Choice and Why</vt:lpstr>
      <vt:lpstr>UI/UX Wireframes/Application Design</vt:lpstr>
      <vt:lpstr>UX/UI Web Design</vt:lpstr>
      <vt:lpstr>EZTech Preferred Filters</vt:lpstr>
      <vt:lpstr>Lessons learned</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TREYPAC</dc:creator>
  <cp:lastModifiedBy>WPS_1702674902</cp:lastModifiedBy>
  <cp:revision>61</cp:revision>
  <dcterms:created xsi:type="dcterms:W3CDTF">2025-06-10T22:41:00Z</dcterms:created>
  <dcterms:modified xsi:type="dcterms:W3CDTF">2025-06-15T10:51:42Z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41AF4FE5A61C44B69A86655D3AC58BD3_12</vt:lpwstr>
  </property>
  <property fmtid="{D5CDD505-2E9C-101B-9397-08002B2CF9AE}" pid="3" name="KSOProductBuildVer">
    <vt:lpwstr>1033-12.2.0.21179</vt:lpwstr>
  </property>
</Properties>
</file>